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slideMasters/slideMaster38.xml" ContentType="application/vnd.openxmlformats-officedocument.presentationml.slideMaster+xml"/>
  <Override PartName="/ppt/slides/slide38.xml" ContentType="application/vnd.openxmlformats-officedocument.presentationml.slide+xml"/>
  <Override PartName="/ppt/slideMasters/slideMaster39.xml" ContentType="application/vnd.openxmlformats-officedocument.presentationml.slideMaster+xml"/>
  <Override PartName="/ppt/slides/slide39.xml" ContentType="application/vnd.openxmlformats-officedocument.presentationml.slide+xml"/>
  <Override PartName="/ppt/slideMasters/slideMaster40.xml" ContentType="application/vnd.openxmlformats-officedocument.presentationml.slideMaster+xml"/>
  <Override PartName="/ppt/slides/slide40.xml" ContentType="application/vnd.openxmlformats-officedocument.presentationml.slide+xml"/>
  <Override PartName="/ppt/slideMasters/slideMaster41.xml" ContentType="application/vnd.openxmlformats-officedocument.presentationml.slideMaster+xml"/>
  <Override PartName="/ppt/slides/slide41.xml" ContentType="application/vnd.openxmlformats-officedocument.presentationml.slide+xml"/>
  <Override PartName="/ppt/slideMasters/slideMaster42.xml" ContentType="application/vnd.openxmlformats-officedocument.presentationml.slideMaster+xml"/>
  <Override PartName="/ppt/slides/slide42.xml" ContentType="application/vnd.openxmlformats-officedocument.presentationml.slide+xml"/>
  <Override PartName="/ppt/slideMasters/slideMaster43.xml" ContentType="application/vnd.openxmlformats-officedocument.presentationml.slideMaster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Relationship Id="rId4" Type="http://schemas.openxmlformats.org/officeDocument/2006/relationships/custom-properties" Target="docProps/custom.xml" 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notesMasterIdLst>
    <p:notesMasterId r:id="rId45"/>
  </p:notesMasterIdLst>
  <p:sldSz cx="12192000" cy="6858000"/>
  <p:notesSz cx="6858000" cy="12192000"/>
  <p:embeddedFontLst>
    <p:embeddedFont>
      <p:font typeface="MiSans" charset="-122" pitchFamily="34"/>
      <p:regular r:id="rId50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notesMaster" Target="notesMasters/notesMaster1.xml"/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50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3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8.xml"/>
		</Relationships>
</file>

<file path=ppt/notesSlides/_rels/notesSlide3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9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4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0.xml"/>
		</Relationships>
</file>

<file path=ppt/notesSlides/_rels/notesSlide4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1.xml"/>
		</Relationships>
</file>

<file path=ppt/notesSlides/_rels/notesSlide4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2.xml"/>
		</Relationships>
</file>

<file path=ppt/notesSlides/_rels/notesSlide4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3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image" Target="../media/image-1-5.png"/><Relationship Id="rId6" Type="http://schemas.openxmlformats.org/officeDocument/2006/relationships/image" Target="../media/image-1-6.png"/><Relationship Id="rId7" Type="http://schemas.openxmlformats.org/officeDocument/2006/relationships/image" Target="../media/image-1-7.png"/><Relationship Id="rId8" Type="http://schemas.openxmlformats.org/officeDocument/2006/relationships/image" Target="../media/image-1-8.png"/><Relationship Id="rId9" Type="http://schemas.openxmlformats.org/officeDocument/2006/relationships/image" Target="../media/image-1-9.png"/><Relationship Id="rId10" Type="http://schemas.openxmlformats.org/officeDocument/2006/relationships/image" Target="../media/image-1-10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2-3.png"/><Relationship Id="rId3" Type="http://schemas.openxmlformats.org/officeDocument/2006/relationships/image" Target="../media/image-2-3.png"/><Relationship Id="rId4" Type="http://schemas.openxmlformats.org/officeDocument/2006/relationships/image" Target="../media/image-10-4.png"/><Relationship Id="rId5" Type="http://schemas.openxmlformats.org/officeDocument/2006/relationships/image" Target="../media/image-5-2.png"/><Relationship Id="rId6" Type="http://schemas.openxmlformats.org/officeDocument/2006/relationships/image" Target="../media/image-10-4.png"/><Relationship Id="rId7" Type="http://schemas.openxmlformats.org/officeDocument/2006/relationships/image" Target="../media/image-5-2.png"/><Relationship Id="rId8" Type="http://schemas.openxmlformats.org/officeDocument/2006/relationships/image" Target="../media/image-1-9.png"/><Relationship Id="rId9" Type="http://schemas.openxmlformats.org/officeDocument/2006/relationships/image" Target="../media/image-1-9.png"/><Relationship Id="rId10" Type="http://schemas.openxmlformats.org/officeDocument/2006/relationships/image" Target="../media/image-1-2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-8.png"/><Relationship Id="rId4" Type="http://schemas.openxmlformats.org/officeDocument/2006/relationships/image" Target="../media/image-1-3.png"/><Relationship Id="rId5" Type="http://schemas.openxmlformats.org/officeDocument/2006/relationships/image" Target="../media/image-1-6.png"/><Relationship Id="rId6" Type="http://schemas.openxmlformats.org/officeDocument/2006/relationships/image" Target="../media/image-2-21.png"/><Relationship Id="rId7" Type="http://schemas.openxmlformats.org/officeDocument/2006/relationships/image" Target="../media/image-1-9.png"/><Relationship Id="rId8" Type="http://schemas.openxmlformats.org/officeDocument/2006/relationships/image" Target="../media/image-1-2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jpg"/><Relationship Id="rId2" Type="http://schemas.openxmlformats.org/officeDocument/2006/relationships/image" Target="../media/image-12-2.jpg"/><Relationship Id="rId3" Type="http://schemas.openxmlformats.org/officeDocument/2006/relationships/image" Target="../media/image-12-3.png"/><Relationship Id="rId4" Type="http://schemas.openxmlformats.org/officeDocument/2006/relationships/image" Target="../media/image-12-4.png"/><Relationship Id="rId5" Type="http://schemas.openxmlformats.org/officeDocument/2006/relationships/image" Target="../media/image-12-5.png"/><Relationship Id="rId6" Type="http://schemas.openxmlformats.org/officeDocument/2006/relationships/image" Target="../media/image-12-5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9.png"/><Relationship Id="rId12" Type="http://schemas.openxmlformats.org/officeDocument/2006/relationships/image" Target="../media/image-1-9.png"/><Relationship Id="rId13" Type="http://schemas.openxmlformats.org/officeDocument/2006/relationships/image" Target="../media/image-12-13.jpg"/><Relationship Id="rId14" Type="http://schemas.openxmlformats.org/officeDocument/2006/relationships/image" Target="../media/image-1-3.png"/><Relationship Id="rId15" Type="http://schemas.openxmlformats.org/officeDocument/2006/relationships/slideLayout" Target="../slideLayouts/slideLayout1.xml"/><Relationship Id="rId16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2.jp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2-21.png"/><Relationship Id="rId6" Type="http://schemas.openxmlformats.org/officeDocument/2006/relationships/image" Target="../media/image-12-13.jpg"/><Relationship Id="rId7" Type="http://schemas.openxmlformats.org/officeDocument/2006/relationships/image" Target="../media/image-12-13.jp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14-1.png"/><Relationship Id="rId4" Type="http://schemas.openxmlformats.org/officeDocument/2006/relationships/image" Target="../media/image-14-1.png"/><Relationship Id="rId5" Type="http://schemas.openxmlformats.org/officeDocument/2006/relationships/image" Target="../media/image-14-1.png"/><Relationship Id="rId6" Type="http://schemas.openxmlformats.org/officeDocument/2006/relationships/image" Target="../media/image-14-1.png"/><Relationship Id="rId7" Type="http://schemas.openxmlformats.org/officeDocument/2006/relationships/image" Target="../media/image-1-2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2-21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png"/><Relationship Id="rId3" Type="http://schemas.openxmlformats.org/officeDocument/2006/relationships/image" Target="../media/image-4-10.png"/><Relationship Id="rId4" Type="http://schemas.openxmlformats.org/officeDocument/2006/relationships/image" Target="../media/image-1-8.png"/><Relationship Id="rId5" Type="http://schemas.openxmlformats.org/officeDocument/2006/relationships/image" Target="../media/image-1-2.png"/><Relationship Id="rId6" Type="http://schemas.openxmlformats.org/officeDocument/2006/relationships/image" Target="../media/image-1-9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2.jp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2-21.png"/><Relationship Id="rId6" Type="http://schemas.openxmlformats.org/officeDocument/2006/relationships/image" Target="../media/image-12-13.jpg"/><Relationship Id="rId7" Type="http://schemas.openxmlformats.org/officeDocument/2006/relationships/image" Target="../media/image-12-13.jp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14-1.png"/><Relationship Id="rId4" Type="http://schemas.openxmlformats.org/officeDocument/2006/relationships/image" Target="../media/image-14-1.png"/><Relationship Id="rId5" Type="http://schemas.openxmlformats.org/officeDocument/2006/relationships/image" Target="../media/image-14-1.png"/><Relationship Id="rId6" Type="http://schemas.openxmlformats.org/officeDocument/2006/relationships/image" Target="../media/image-14-1.png"/><Relationship Id="rId7" Type="http://schemas.openxmlformats.org/officeDocument/2006/relationships/image" Target="../media/image-1-2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2-21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2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9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1-6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jpg"/><Relationship Id="rId6" Type="http://schemas.openxmlformats.org/officeDocument/2006/relationships/image" Target="../media/image-2-6.png"/><Relationship Id="rId7" Type="http://schemas.openxmlformats.org/officeDocument/2006/relationships/image" Target="../media/image-2-7.png"/><Relationship Id="rId8" Type="http://schemas.openxmlformats.org/officeDocument/2006/relationships/image" Target="../media/image-2-8.png"/><Relationship Id="rId9" Type="http://schemas.openxmlformats.org/officeDocument/2006/relationships/image" Target="../media/image-2-7.png"/><Relationship Id="rId10" Type="http://schemas.openxmlformats.org/officeDocument/2006/relationships/image" Target="../media/image-2-8.png"/><Relationship Id="rId11" Type="http://schemas.openxmlformats.org/officeDocument/2006/relationships/image" Target="../media/image-2-7.png"/><Relationship Id="rId12" Type="http://schemas.openxmlformats.org/officeDocument/2006/relationships/image" Target="../media/image-2-8.png"/><Relationship Id="rId13" Type="http://schemas.openxmlformats.org/officeDocument/2006/relationships/image" Target="../media/image-2-7.png"/><Relationship Id="rId14" Type="http://schemas.openxmlformats.org/officeDocument/2006/relationships/image" Target="../media/image-2-8.png"/><Relationship Id="rId15" Type="http://schemas.openxmlformats.org/officeDocument/2006/relationships/image" Target="../media/image-2-7.png"/><Relationship Id="rId16" Type="http://schemas.openxmlformats.org/officeDocument/2006/relationships/image" Target="../media/image-2-8.png"/><Relationship Id="rId17" Type="http://schemas.openxmlformats.org/officeDocument/2006/relationships/image" Target="../media/image-1-3.png"/><Relationship Id="rId18" Type="http://schemas.openxmlformats.org/officeDocument/2006/relationships/image" Target="../media/image-1-6.png"/><Relationship Id="rId19" Type="http://schemas.openxmlformats.org/officeDocument/2006/relationships/image" Target="../media/image-1-2.png"/><Relationship Id="rId20" Type="http://schemas.openxmlformats.org/officeDocument/2006/relationships/image" Target="../media/image-1-9.png"/><Relationship Id="rId21" Type="http://schemas.openxmlformats.org/officeDocument/2006/relationships/image" Target="../media/image-2-21.png"/><Relationship Id="rId22" Type="http://schemas.openxmlformats.org/officeDocument/2006/relationships/slideLayout" Target="../slideLayouts/slideLayout1.xml"/><Relationship Id="rId2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1-9.png"/><Relationship Id="rId3" Type="http://schemas.openxmlformats.org/officeDocument/2006/relationships/image" Target="../media/image-4-10.png"/><Relationship Id="rId4" Type="http://schemas.openxmlformats.org/officeDocument/2006/relationships/image" Target="../media/image-1-6.png"/><Relationship Id="rId5" Type="http://schemas.openxmlformats.org/officeDocument/2006/relationships/image" Target="../media/image-1-2.png"/><Relationship Id="rId6" Type="http://schemas.openxmlformats.org/officeDocument/2006/relationships/image" Target="../media/image-8-6.jp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jpg"/><Relationship Id="rId2" Type="http://schemas.openxmlformats.org/officeDocument/2006/relationships/image" Target="../media/image-12-2.jpg"/><Relationship Id="rId3" Type="http://schemas.openxmlformats.org/officeDocument/2006/relationships/image" Target="../media/image-12-3.png"/><Relationship Id="rId4" Type="http://schemas.openxmlformats.org/officeDocument/2006/relationships/image" Target="../media/image-12-4.png"/><Relationship Id="rId5" Type="http://schemas.openxmlformats.org/officeDocument/2006/relationships/image" Target="../media/image-12-5.png"/><Relationship Id="rId6" Type="http://schemas.openxmlformats.org/officeDocument/2006/relationships/image" Target="../media/image-12-5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9.png"/><Relationship Id="rId12" Type="http://schemas.openxmlformats.org/officeDocument/2006/relationships/image" Target="../media/image-1-9.png"/><Relationship Id="rId13" Type="http://schemas.openxmlformats.org/officeDocument/2006/relationships/image" Target="../media/image-12-13.jpg"/><Relationship Id="rId14" Type="http://schemas.openxmlformats.org/officeDocument/2006/relationships/image" Target="../media/image-1-3.png"/><Relationship Id="rId15" Type="http://schemas.openxmlformats.org/officeDocument/2006/relationships/slideLayout" Target="../slideLayouts/slideLayout1.xml"/><Relationship Id="rId16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2.jpg"/><Relationship Id="rId2" Type="http://schemas.openxmlformats.org/officeDocument/2006/relationships/image" Target="../media/image-22-2.png"/><Relationship Id="rId3" Type="http://schemas.openxmlformats.org/officeDocument/2006/relationships/image" Target="../media/image-1-3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1-6.png"/><Relationship Id="rId7" Type="http://schemas.openxmlformats.org/officeDocument/2006/relationships/image" Target="../media/image-1-6.png"/><Relationship Id="rId8" Type="http://schemas.openxmlformats.org/officeDocument/2006/relationships/image" Target="../media/image-22-8.jpeg"/><Relationship Id="rId9" Type="http://schemas.openxmlformats.org/officeDocument/2006/relationships/image" Target="../media/image-2-21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png"/><Relationship Id="rId3" Type="http://schemas.openxmlformats.org/officeDocument/2006/relationships/image" Target="../media/image-4-10.png"/><Relationship Id="rId4" Type="http://schemas.openxmlformats.org/officeDocument/2006/relationships/image" Target="../media/image-1-8.png"/><Relationship Id="rId5" Type="http://schemas.openxmlformats.org/officeDocument/2006/relationships/image" Target="../media/image-1-2.png"/><Relationship Id="rId6" Type="http://schemas.openxmlformats.org/officeDocument/2006/relationships/image" Target="../media/image-1-9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2.jpg"/><Relationship Id="rId2" Type="http://schemas.openxmlformats.org/officeDocument/2006/relationships/image" Target="../media/image-22-2.png"/><Relationship Id="rId3" Type="http://schemas.openxmlformats.org/officeDocument/2006/relationships/image" Target="../media/image-1-3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1-6.png"/><Relationship Id="rId7" Type="http://schemas.openxmlformats.org/officeDocument/2006/relationships/image" Target="../media/image-1-6.png"/><Relationship Id="rId8" Type="http://schemas.openxmlformats.org/officeDocument/2006/relationships/image" Target="../media/image-22-8.jpeg"/><Relationship Id="rId9" Type="http://schemas.openxmlformats.org/officeDocument/2006/relationships/image" Target="../media/image-2-21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jpg"/><Relationship Id="rId2" Type="http://schemas.openxmlformats.org/officeDocument/2006/relationships/image" Target="../media/image-12-2.jpg"/><Relationship Id="rId3" Type="http://schemas.openxmlformats.org/officeDocument/2006/relationships/image" Target="../media/image-12-3.png"/><Relationship Id="rId4" Type="http://schemas.openxmlformats.org/officeDocument/2006/relationships/image" Target="../media/image-12-4.png"/><Relationship Id="rId5" Type="http://schemas.openxmlformats.org/officeDocument/2006/relationships/image" Target="../media/image-12-5.png"/><Relationship Id="rId6" Type="http://schemas.openxmlformats.org/officeDocument/2006/relationships/image" Target="../media/image-12-5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9.png"/><Relationship Id="rId12" Type="http://schemas.openxmlformats.org/officeDocument/2006/relationships/image" Target="../media/image-1-9.png"/><Relationship Id="rId13" Type="http://schemas.openxmlformats.org/officeDocument/2006/relationships/image" Target="../media/image-12-13.jpg"/><Relationship Id="rId14" Type="http://schemas.openxmlformats.org/officeDocument/2006/relationships/image" Target="../media/image-1-3.png"/><Relationship Id="rId15" Type="http://schemas.openxmlformats.org/officeDocument/2006/relationships/slideLayout" Target="../slideLayouts/slideLayout1.xml"/><Relationship Id="rId16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2.jp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2-21.png"/><Relationship Id="rId6" Type="http://schemas.openxmlformats.org/officeDocument/2006/relationships/image" Target="../media/image-12-13.jpg"/><Relationship Id="rId7" Type="http://schemas.openxmlformats.org/officeDocument/2006/relationships/image" Target="../media/image-12-13.jp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1-9.png"/><Relationship Id="rId3" Type="http://schemas.openxmlformats.org/officeDocument/2006/relationships/image" Target="../media/image-4-10.png"/><Relationship Id="rId4" Type="http://schemas.openxmlformats.org/officeDocument/2006/relationships/image" Target="../media/image-1-6.png"/><Relationship Id="rId5" Type="http://schemas.openxmlformats.org/officeDocument/2006/relationships/image" Target="../media/image-1-2.png"/><Relationship Id="rId6" Type="http://schemas.openxmlformats.org/officeDocument/2006/relationships/image" Target="../media/image-8-6.jp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14-1.png"/><Relationship Id="rId4" Type="http://schemas.openxmlformats.org/officeDocument/2006/relationships/image" Target="../media/image-14-1.png"/><Relationship Id="rId5" Type="http://schemas.openxmlformats.org/officeDocument/2006/relationships/image" Target="../media/image-14-1.png"/><Relationship Id="rId6" Type="http://schemas.openxmlformats.org/officeDocument/2006/relationships/image" Target="../media/image-14-1.png"/><Relationship Id="rId7" Type="http://schemas.openxmlformats.org/officeDocument/2006/relationships/image" Target="../media/image-1-2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2-21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1.png"/><Relationship Id="rId3" Type="http://schemas.openxmlformats.org/officeDocument/2006/relationships/image" Target="../media/image-1-6.png"/><Relationship Id="rId4" Type="http://schemas.openxmlformats.org/officeDocument/2006/relationships/image" Target="../media/image-2-3.png"/><Relationship Id="rId5" Type="http://schemas.openxmlformats.org/officeDocument/2006/relationships/image" Target="../media/image-1-8.png"/><Relationship Id="rId6" Type="http://schemas.openxmlformats.org/officeDocument/2006/relationships/image" Target="../media/image-1-10.png"/><Relationship Id="rId7" Type="http://schemas.openxmlformats.org/officeDocument/2006/relationships/image" Target="../media/image-1-2.png"/><Relationship Id="rId8" Type="http://schemas.openxmlformats.org/officeDocument/2006/relationships/image" Target="../media/image-1-6.png"/><Relationship Id="rId9" Type="http://schemas.openxmlformats.org/officeDocument/2006/relationships/image" Target="../media/image-1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0.png"/><Relationship Id="rId12" Type="http://schemas.openxmlformats.org/officeDocument/2006/relationships/image" Target="../media/image-1-4.png"/><Relationship Id="rId13" Type="http://schemas.openxmlformats.org/officeDocument/2006/relationships/image" Target="../media/image-1-4.png"/><Relationship Id="rId14" Type="http://schemas.openxmlformats.org/officeDocument/2006/relationships/image" Target="../media/image-1-4.png"/><Relationship Id="rId15" Type="http://schemas.openxmlformats.org/officeDocument/2006/relationships/image" Target="../media/image-1-4.png"/><Relationship Id="rId16" Type="http://schemas.openxmlformats.org/officeDocument/2006/relationships/image" Target="../media/image-1-4.png"/><Relationship Id="rId17" Type="http://schemas.openxmlformats.org/officeDocument/2006/relationships/image" Target="../media/image-1-4.png"/><Relationship Id="rId18" Type="http://schemas.openxmlformats.org/officeDocument/2006/relationships/image" Target="../media/image-1-4.png"/><Relationship Id="rId19" Type="http://schemas.openxmlformats.org/officeDocument/2006/relationships/image" Target="../media/image-1-4.png"/><Relationship Id="rId20" Type="http://schemas.openxmlformats.org/officeDocument/2006/relationships/image" Target="../media/image-1-3.png"/><Relationship Id="rId21" Type="http://schemas.openxmlformats.org/officeDocument/2006/relationships/image" Target="../media/image-1-6.png"/><Relationship Id="rId22" Type="http://schemas.openxmlformats.org/officeDocument/2006/relationships/image" Target="../media/image-2-21.png"/><Relationship Id="rId23" Type="http://schemas.openxmlformats.org/officeDocument/2006/relationships/slideLayout" Target="../slideLayouts/slideLayout1.xml"/><Relationship Id="rId2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2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9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png"/><Relationship Id="rId3" Type="http://schemas.openxmlformats.org/officeDocument/2006/relationships/image" Target="../media/image-4-10.png"/><Relationship Id="rId4" Type="http://schemas.openxmlformats.org/officeDocument/2006/relationships/image" Target="../media/image-1-8.png"/><Relationship Id="rId5" Type="http://schemas.openxmlformats.org/officeDocument/2006/relationships/image" Target="../media/image-1-2.png"/><Relationship Id="rId6" Type="http://schemas.openxmlformats.org/officeDocument/2006/relationships/image" Target="../media/image-1-9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1-9.png"/><Relationship Id="rId3" Type="http://schemas.openxmlformats.org/officeDocument/2006/relationships/image" Target="../media/image-4-10.png"/><Relationship Id="rId4" Type="http://schemas.openxmlformats.org/officeDocument/2006/relationships/image" Target="../media/image-1-6.png"/><Relationship Id="rId5" Type="http://schemas.openxmlformats.org/officeDocument/2006/relationships/image" Target="../media/image-1-2.png"/><Relationship Id="rId6" Type="http://schemas.openxmlformats.org/officeDocument/2006/relationships/image" Target="../media/image-8-6.jp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2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9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14-1.png"/><Relationship Id="rId4" Type="http://schemas.openxmlformats.org/officeDocument/2006/relationships/image" Target="../media/image-14-1.png"/><Relationship Id="rId5" Type="http://schemas.openxmlformats.org/officeDocument/2006/relationships/image" Target="../media/image-14-1.png"/><Relationship Id="rId6" Type="http://schemas.openxmlformats.org/officeDocument/2006/relationships/image" Target="../media/image-14-1.png"/><Relationship Id="rId7" Type="http://schemas.openxmlformats.org/officeDocument/2006/relationships/image" Target="../media/image-1-2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2-21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36-2.png"/><Relationship Id="rId3" Type="http://schemas.openxmlformats.org/officeDocument/2006/relationships/image" Target="../media/image-2-6.png"/><Relationship Id="rId4" Type="http://schemas.openxmlformats.org/officeDocument/2006/relationships/image" Target="../media/image-36-4.png"/><Relationship Id="rId5" Type="http://schemas.openxmlformats.org/officeDocument/2006/relationships/image" Target="../media/image-2-21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image" Target="../media/image-14-1.png"/><Relationship Id="rId9" Type="http://schemas.openxmlformats.org/officeDocument/2006/relationships/image" Target="../media/image-14-1.png"/><Relationship Id="rId10" Type="http://schemas.openxmlformats.org/officeDocument/2006/relationships/image" Target="../media/image-14-1.png"/><Relationship Id="rId11" Type="http://schemas.openxmlformats.org/officeDocument/2006/relationships/image" Target="../media/image-2-2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7-1.jpg"/><Relationship Id="rId2" Type="http://schemas.openxmlformats.org/officeDocument/2006/relationships/image" Target="../media/image-37-2.png"/><Relationship Id="rId3" Type="http://schemas.openxmlformats.org/officeDocument/2006/relationships/image" Target="../media/image-37-2.png"/><Relationship Id="rId4" Type="http://schemas.openxmlformats.org/officeDocument/2006/relationships/image" Target="../media/image-14-1.png"/><Relationship Id="rId5" Type="http://schemas.openxmlformats.org/officeDocument/2006/relationships/image" Target="../media/image-14-1.png"/><Relationship Id="rId6" Type="http://schemas.openxmlformats.org/officeDocument/2006/relationships/image" Target="../media/image-14-1.png"/><Relationship Id="rId7" Type="http://schemas.openxmlformats.org/officeDocument/2006/relationships/image" Target="../media/image-37-7.png"/><Relationship Id="rId8" Type="http://schemas.openxmlformats.org/officeDocument/2006/relationships/image" Target="../media/image-37-8.png"/><Relationship Id="rId9" Type="http://schemas.openxmlformats.org/officeDocument/2006/relationships/image" Target="../media/image-37-8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2.jp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2-21.png"/><Relationship Id="rId6" Type="http://schemas.openxmlformats.org/officeDocument/2006/relationships/image" Target="../media/image-12-13.jpg"/><Relationship Id="rId7" Type="http://schemas.openxmlformats.org/officeDocument/2006/relationships/image" Target="../media/image-12-13.jp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2.jpg"/><Relationship Id="rId2" Type="http://schemas.openxmlformats.org/officeDocument/2006/relationships/image" Target="../media/image-22-2.png"/><Relationship Id="rId3" Type="http://schemas.openxmlformats.org/officeDocument/2006/relationships/image" Target="../media/image-1-3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1-6.png"/><Relationship Id="rId7" Type="http://schemas.openxmlformats.org/officeDocument/2006/relationships/image" Target="../media/image-1-6.png"/><Relationship Id="rId8" Type="http://schemas.openxmlformats.org/officeDocument/2006/relationships/image" Target="../media/image-22-8.jpeg"/><Relationship Id="rId9" Type="http://schemas.openxmlformats.org/officeDocument/2006/relationships/image" Target="../media/image-2-21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png"/><Relationship Id="rId3" Type="http://schemas.openxmlformats.org/officeDocument/2006/relationships/image" Target="../media/image-4-10.png"/><Relationship Id="rId4" Type="http://schemas.openxmlformats.org/officeDocument/2006/relationships/image" Target="../media/image-1-8.png"/><Relationship Id="rId5" Type="http://schemas.openxmlformats.org/officeDocument/2006/relationships/image" Target="../media/image-1-2.png"/><Relationship Id="rId6" Type="http://schemas.openxmlformats.org/officeDocument/2006/relationships/image" Target="../media/image-1-9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jpg"/><Relationship Id="rId2" Type="http://schemas.openxmlformats.org/officeDocument/2006/relationships/image" Target="../media/image-12-2.jpg"/><Relationship Id="rId3" Type="http://schemas.openxmlformats.org/officeDocument/2006/relationships/image" Target="../media/image-12-3.png"/><Relationship Id="rId4" Type="http://schemas.openxmlformats.org/officeDocument/2006/relationships/image" Target="../media/image-12-4.png"/><Relationship Id="rId5" Type="http://schemas.openxmlformats.org/officeDocument/2006/relationships/image" Target="../media/image-12-5.png"/><Relationship Id="rId6" Type="http://schemas.openxmlformats.org/officeDocument/2006/relationships/image" Target="../media/image-12-5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9.png"/><Relationship Id="rId12" Type="http://schemas.openxmlformats.org/officeDocument/2006/relationships/image" Target="../media/image-1-9.png"/><Relationship Id="rId13" Type="http://schemas.openxmlformats.org/officeDocument/2006/relationships/image" Target="../media/image-12-13.jpg"/><Relationship Id="rId14" Type="http://schemas.openxmlformats.org/officeDocument/2006/relationships/image" Target="../media/image-1-3.png"/><Relationship Id="rId15" Type="http://schemas.openxmlformats.org/officeDocument/2006/relationships/slideLayout" Target="../slideLayouts/slideLayout1.xml"/><Relationship Id="rId16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9.png"/><Relationship Id="rId2" Type="http://schemas.openxmlformats.org/officeDocument/2006/relationships/image" Target="../media/image-1-1.png"/><Relationship Id="rId3" Type="http://schemas.openxmlformats.org/officeDocument/2006/relationships/image" Target="../media/image-1-2.png"/><Relationship Id="rId4" Type="http://schemas.openxmlformats.org/officeDocument/2006/relationships/image" Target="../media/image-1-3.png"/><Relationship Id="rId5" Type="http://schemas.openxmlformats.org/officeDocument/2006/relationships/image" Target="../media/image-1-4.png"/><Relationship Id="rId6" Type="http://schemas.openxmlformats.org/officeDocument/2006/relationships/image" Target="../media/image-1-6.png"/><Relationship Id="rId7" Type="http://schemas.openxmlformats.org/officeDocument/2006/relationships/image" Target="../media/image-1-8.png"/><Relationship Id="rId8" Type="http://schemas.openxmlformats.org/officeDocument/2006/relationships/image" Target="../media/image-1-10.png"/><Relationship Id="rId9" Type="http://schemas.openxmlformats.org/officeDocument/2006/relationships/image" Target="../media/image-2-4.png"/><Relationship Id="rId10" Type="http://schemas.openxmlformats.org/officeDocument/2006/relationships/image" Target="../media/image-2-5.jp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4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2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9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2-21.png"/><Relationship Id="rId4" Type="http://schemas.openxmlformats.org/officeDocument/2006/relationships/image" Target="../media/image-2-21.png"/><Relationship Id="rId5" Type="http://schemas.openxmlformats.org/officeDocument/2006/relationships/image" Target="../media/image-1-6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1-9.png"/><Relationship Id="rId3" Type="http://schemas.openxmlformats.org/officeDocument/2006/relationships/image" Target="../media/image-4-10.png"/><Relationship Id="rId4" Type="http://schemas.openxmlformats.org/officeDocument/2006/relationships/image" Target="../media/image-1-6.png"/><Relationship Id="rId5" Type="http://schemas.openxmlformats.org/officeDocument/2006/relationships/image" Target="../media/image-1-2.png"/><Relationship Id="rId6" Type="http://schemas.openxmlformats.org/officeDocument/2006/relationships/image" Target="../media/image-8-6.jp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720" y="932180"/>
            <a:ext cx="1540510" cy="154051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5" name="Text 1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730690" y="4266565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7" name="Text 3"/>
          <p:cNvSpPr/>
          <p:nvPr/>
        </p:nvSpPr>
        <p:spPr>
          <a:xfrm>
            <a:off x="731520" y="2332990"/>
            <a:ext cx="6109970" cy="19716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4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项目8 决胜求职——材料雕琢与面试突破</a:t>
            </a:r>
            <a:endParaRPr lang="en-US" sz="1600" dirty="0"/>
          </a:p>
        </p:txBody>
      </p:sp>
      <p:pic>
        <p:nvPicPr>
          <p:cNvPr id="8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9" name="Image 3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1660" y="267970"/>
            <a:ext cx="4660265" cy="4178935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1695" y="872490"/>
            <a:ext cx="1038860" cy="1038860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03-d29guvsup1d2ae82ki4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1205" y="432435"/>
            <a:ext cx="3919220" cy="3878580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54845" y="4866640"/>
            <a:ext cx="2636520" cy="1991360"/>
          </a:xfrm>
          <a:prstGeom prst="rect">
            <a:avLst/>
          </a:prstGeom>
        </p:spPr>
      </p:pic>
      <p:pic>
        <p:nvPicPr>
          <p:cNvPr id="14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020000">
            <a:off x="7310120" y="827405"/>
            <a:ext cx="656590" cy="656590"/>
          </a:xfrm>
          <a:prstGeom prst="rect">
            <a:avLst/>
          </a:prstGeom>
        </p:spPr>
      </p:pic>
      <p:pic>
        <p:nvPicPr>
          <p:cNvPr id="15" name="Image 9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8495" y="6415405"/>
            <a:ext cx="5937250" cy="298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00740" y="5506085"/>
            <a:ext cx="1038860" cy="103886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 rot="16200000">
            <a:off x="4605020" y="-728980"/>
            <a:ext cx="2981325" cy="121920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4605020" y="-5593080"/>
            <a:ext cx="2981325" cy="1219200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325" y="2687955"/>
            <a:ext cx="4548505" cy="301180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5">
            <a:alphaModFix amt="60000"/>
          </a:blip>
          <a:stretch>
            <a:fillRect/>
          </a:stretch>
        </p:blipFill>
        <p:spPr>
          <a:xfrm>
            <a:off x="1203325" y="1616710"/>
            <a:ext cx="4548505" cy="917575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1456055" y="2924810"/>
            <a:ext cx="3993515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政策法规类信息帮助判断宏观就业环境；行业动态类信息指引职业前景与需求；岗位需求类信息直接给出技能清单；企业信息类信息评估文化匹配度。</a:t>
            </a:r>
            <a:endParaRPr lang="en-US" sz="1600" dirty="0"/>
          </a:p>
        </p:txBody>
      </p:sp>
      <p:pic>
        <p:nvPicPr>
          <p:cNvPr id="8" name="Image 5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50000" y="2687955"/>
            <a:ext cx="4548505" cy="3011805"/>
          </a:xfrm>
          <a:prstGeom prst="rect">
            <a:avLst/>
          </a:prstGeom>
        </p:spPr>
      </p:pic>
      <p:pic>
        <p:nvPicPr>
          <p:cNvPr id="9" name="Image 6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6350000" y="1616710"/>
            <a:ext cx="4548505" cy="917575"/>
          </a:xfrm>
          <a:prstGeom prst="rect">
            <a:avLst/>
          </a:prstGeom>
        </p:spPr>
      </p:pic>
      <p:sp>
        <p:nvSpPr>
          <p:cNvPr id="10" name="Text 1"/>
          <p:cNvSpPr/>
          <p:nvPr/>
        </p:nvSpPr>
        <p:spPr>
          <a:xfrm>
            <a:off x="1391285" y="1667510"/>
            <a:ext cx="40849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信息类型四分法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6612255" y="2924810"/>
            <a:ext cx="3993515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搜集信息遵循计划性、全面性、针对性、真实性，做到‘早、全、准、实’。理解四类型与四原则，可避免盲目投递，为后续渠道选择与广告拆解奠定评价标准。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6547485" y="1667510"/>
            <a:ext cx="417639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信息搜集原则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信息类型四分法与原则</a:t>
            </a:r>
            <a:endParaRPr lang="en-US" sz="1600" dirty="0"/>
          </a:p>
        </p:txBody>
      </p:sp>
      <p:pic>
        <p:nvPicPr>
          <p:cNvPr id="14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8520000">
            <a:off x="213995" y="3516630"/>
            <a:ext cx="460375" cy="460375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h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200" y="1595120"/>
            <a:ext cx="5284470" cy="4522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h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" y="1595120"/>
            <a:ext cx="5283200" cy="452183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080310" y="2894306"/>
            <a:ext cx="4215624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学校就业中心、企业官网/公众号、政府公共平台、24365校园招聘、综合与垂直招聘网站、社交媒体与专业论坛、校友网络、实习经历构成信息矩阵。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044961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信息渠道分类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6799472" y="2894306"/>
            <a:ext cx="4215624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强调先用官方与校园渠道确保信息真实，再用行业社群获取隐性需求，最后用校友内推提高命中率，形成梯度式信息搜集策略。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6729384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渠道优先级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八大渠道来源与优先级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790" y="6005195"/>
            <a:ext cx="1129030" cy="85280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240030" y="4361815"/>
            <a:ext cx="963930" cy="48323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0" y="4023995"/>
            <a:ext cx="384175" cy="38417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908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5750"/>
            <a:ext cx="12192000" cy="420052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13424" y="2765425"/>
            <a:ext cx="5336089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企业背景、岗位描述、任职要求、薪资福利、招聘流程构成完整信息链。学生需用统一表格提取关键字段，标注与自身匹配度，识别隐性需求如‘抗压能力强’对应高强度指标。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广告拆解要素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82930" y="240030"/>
            <a:ext cx="7484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广告拆解五要素</a:t>
            </a:r>
            <a:endParaRPr lang="en-US" sz="1600" dirty="0"/>
          </a:p>
        </p:txBody>
      </p:sp>
      <p:pic>
        <p:nvPicPr>
          <p:cNvPr id="7" name="Image 2" descr="https://test-kimi-img.moonshot.cn/pub/slides/slides_tmpl/image/25-08-06-16:17:06-d29gv0kup1d2ae82kid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755" y="1565910"/>
            <a:ext cx="2590165" cy="233934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f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0455" y="3282950"/>
            <a:ext cx="2750820" cy="248285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9630" y="1957070"/>
            <a:ext cx="1379855" cy="12465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7490" y="3957320"/>
            <a:ext cx="2001520" cy="180848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8890635" y="998855"/>
            <a:ext cx="514985" cy="5149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467090" y="3957320"/>
            <a:ext cx="253365" cy="25336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 rot="19020000">
            <a:off x="7801610" y="5855335"/>
            <a:ext cx="652145" cy="65214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1100000">
            <a:off x="9630410" y="1705610"/>
            <a:ext cx="368935" cy="36893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1565910"/>
            <a:ext cx="317500" cy="4191000"/>
          </a:xfrm>
          <a:prstGeom prst="rect">
            <a:avLst/>
          </a:prstGeom>
        </p:spPr>
      </p:pic>
      <p:pic>
        <p:nvPicPr>
          <p:cNvPr id="18" name="Image 1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 rot="16200000">
            <a:off x="-235585" y="254635"/>
            <a:ext cx="944880" cy="4737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890"/>
            <a:ext cx="12192000" cy="93218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-27940" y="6866890"/>
            <a:ext cx="6396777" cy="6350"/>
          </a:xfrm>
          <a:custGeom>
            <a:avLst/>
            <a:gdLst/>
            <a:ahLst/>
            <a:cxnLst/>
            <a:rect l="l" t="t" r="r" b="b"/>
            <a:pathLst>
              <a:path w="6396777" h="6350">
                <a:moveTo>
                  <a:pt x="0" y="0"/>
                </a:moveTo>
                <a:lnTo>
                  <a:pt x="6275496" y="0"/>
                </a:lnTo>
                <a:cubicBezTo>
                  <a:pt x="6322484" y="-1905"/>
                  <a:pt x="6434241" y="9525"/>
                  <a:pt x="6396777" y="6350"/>
                </a:cubicBez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-27940" y="6866890"/>
            <a:ext cx="6396777" cy="6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64973" y="3180080"/>
            <a:ext cx="5335905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每组查找一份真实招聘广告，填写核心职责、显性要求、隐性需求、潜在机会四栏，并给出匹配度评分；理解如何由‘负责招生’改写为‘独立策划3场线上宣讲，收集有效线索200条’。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822960" y="1553210"/>
            <a:ext cx="542480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32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广告信息拆解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——我来解读招聘广告</a:t>
            </a:r>
            <a:endParaRPr lang="en-US" sz="1600" dirty="0"/>
          </a:p>
        </p:txBody>
      </p:sp>
      <p:pic>
        <p:nvPicPr>
          <p:cNvPr id="8" name="Image 1" descr="https://test-kimi-img.moonshot.cn/pub/slides/slides_tmpl/image/25-08-06-16:17:07-d29gv0sup1d2ae82kie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6870" y="-16510"/>
            <a:ext cx="5485130" cy="6874510"/>
          </a:xfrm>
          <a:prstGeom prst="rect">
            <a:avLst/>
          </a:prstGeom>
        </p:spPr>
      </p:pic>
      <p:pic>
        <p:nvPicPr>
          <p:cNvPr id="9" name="Image 2" descr="https://test-kimi-img.moonshot.cn/pub/slides/slides_tmpl/image/25-08-06-16:17:06-d29gv0kup1d2ae82kicg.png">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6706870" y="-16510"/>
            <a:ext cx="5485130" cy="6889750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1-d29gv1sup1d2ae82kijg.png">    </p:cNvPr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 rot="5400000">
            <a:off x="7910195" y="-119380"/>
            <a:ext cx="7129145" cy="6858000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925" y="2813050"/>
            <a:ext cx="5943600" cy="88900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17500" cy="94043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83390" y="-16510"/>
            <a:ext cx="308610" cy="68738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3424" y="2765425"/>
            <a:ext cx="5336089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依据拆解结果对照自身经历，填写优势、劣势、改进方案三栏，要求劣势项必须对应可量化行动，如‘缺乏数据分析’改为‘两周内完成Excel实战课程并输出招生数据报告’。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优劣势评估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——我来解读招聘广告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5680" y="1528445"/>
            <a:ext cx="6858000" cy="6858000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12-d29gv24up1d2ae82kio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926465"/>
            <a:ext cx="5118100" cy="51181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7690" y="1017905"/>
            <a:ext cx="369570" cy="36957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9545" y="5234305"/>
            <a:ext cx="506095" cy="50609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9300" y="5619750"/>
            <a:ext cx="370205" cy="3702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1925" y="5989955"/>
            <a:ext cx="313055" cy="31305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-384810" y="514477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0" y="445770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9-d29gv1cup1d2ae82kif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0" y="0"/>
            <a:ext cx="521970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49045"/>
            <a:ext cx="8739505" cy="425831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48704" y="2582545"/>
            <a:ext cx="7819372" cy="1181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每组推选一份改进计划进行三分钟汇报，重点说明如何从广告需求推导出自身证据链；其他组以电子评分表给出反馈，教师用‘需求-证据-数据’三维度点评，提炼共性错误如‘用形容词代替事实’。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203960" y="1964690"/>
            <a:ext cx="6612831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案例展示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——我来解读招聘广告</a:t>
            </a:r>
            <a:endParaRPr lang="en-US" sz="1600" dirty="0"/>
          </a:p>
        </p:txBody>
      </p:sp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475" y="513461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5668645"/>
            <a:ext cx="1574165" cy="118935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492760" y="-234950"/>
            <a:ext cx="1184910" cy="11849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 rot="19020000">
            <a:off x="126365" y="683260"/>
            <a:ext cx="469265" cy="4692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求职材料准备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890"/>
            <a:ext cx="12192000" cy="93218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-27940" y="6866890"/>
            <a:ext cx="6396777" cy="6350"/>
          </a:xfrm>
          <a:custGeom>
            <a:avLst/>
            <a:gdLst/>
            <a:ahLst/>
            <a:cxnLst/>
            <a:rect l="l" t="t" r="r" b="b"/>
            <a:pathLst>
              <a:path w="6396777" h="6350">
                <a:moveTo>
                  <a:pt x="0" y="0"/>
                </a:moveTo>
                <a:lnTo>
                  <a:pt x="6275496" y="0"/>
                </a:lnTo>
                <a:cubicBezTo>
                  <a:pt x="6322484" y="-1905"/>
                  <a:pt x="6434241" y="9525"/>
                  <a:pt x="6396777" y="6350"/>
                </a:cubicBez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-27940" y="6866890"/>
            <a:ext cx="6396777" cy="6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64973" y="3180080"/>
            <a:ext cx="5335905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封面、求职信、毕业生推荐表、简历、成绩单、证书及作品集、其他辅助材料构成完整证据链。不同岗位可删减，如设计类附作品集，技术类突出项目证明，管理类附推荐信。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822960" y="1553210"/>
            <a:ext cx="542480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32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求职材料构成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材料构成七件套</a:t>
            </a:r>
            <a:endParaRPr lang="en-US" sz="1600" dirty="0"/>
          </a:p>
        </p:txBody>
      </p:sp>
      <p:pic>
        <p:nvPicPr>
          <p:cNvPr id="8" name="Image 1" descr="https://test-kimi-img.moonshot.cn/pub/slides/slides_tmpl/image/25-08-06-16:17:07-d29gv0sup1d2ae82kie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6870" y="-16510"/>
            <a:ext cx="5485130" cy="6874510"/>
          </a:xfrm>
          <a:prstGeom prst="rect">
            <a:avLst/>
          </a:prstGeom>
        </p:spPr>
      </p:pic>
      <p:pic>
        <p:nvPicPr>
          <p:cNvPr id="9" name="Image 2" descr="https://test-kimi-img.moonshot.cn/pub/slides/slides_tmpl/image/25-08-06-16:17:06-d29gv0kup1d2ae82kicg.png">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6706870" y="-16510"/>
            <a:ext cx="5485130" cy="6889750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1-d29gv1sup1d2ae82kijg.png">    </p:cNvPr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 rot="5400000">
            <a:off x="7910195" y="-119380"/>
            <a:ext cx="7129145" cy="6858000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925" y="2813050"/>
            <a:ext cx="5943600" cy="88900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17500" cy="94043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83390" y="-16510"/>
            <a:ext cx="308610" cy="68738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3424" y="2765425"/>
            <a:ext cx="5336089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标题居中写‘求职信’；称谓尽量精准到负责人姓名；正文分三段：开头说明信息来源与应聘岗位，主体用STAR事例论证匹配度，结尾表达感谢并附联系方式；致敬语用‘此致敬礼’；落款写姓名与日期。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求职信写法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求职信结构五步写法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5680" y="1528445"/>
            <a:ext cx="6858000" cy="6858000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12-d29gv24up1d2ae82kio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926465"/>
            <a:ext cx="5118100" cy="51181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7690" y="1017905"/>
            <a:ext cx="369570" cy="36957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9545" y="5234305"/>
            <a:ext cx="506095" cy="50609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9300" y="5619750"/>
            <a:ext cx="370205" cy="3702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1925" y="5989955"/>
            <a:ext cx="313055" cy="31305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-384810" y="514477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0" y="445770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9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7395" y="4359910"/>
            <a:ext cx="2890520" cy="28905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75" y="5616575"/>
            <a:ext cx="6200775" cy="12509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415" y="5619115"/>
            <a:ext cx="6200775" cy="12509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简历结构七模块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578144" y="2491105"/>
            <a:ext cx="5336089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基本信息、教育背景、实践经历、技能证书、个人荣誉、自我评价、求职意向构成标准框架。实践经历采用STAR法则量化；技能按岗位需求排序；荣誉按重要性降序；自我评价用动宾结构突出价值。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33400" y="190373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简历模块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4040000">
            <a:off x="304800" y="-60960"/>
            <a:ext cx="814070" cy="81407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8580" y="401320"/>
            <a:ext cx="588010" cy="5880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4-d29gv04up1d2ae82ki9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7950" y="1238250"/>
            <a:ext cx="4551680" cy="347408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5-d29gv0cup1d2ae82kib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6550" y="1463040"/>
            <a:ext cx="4612005" cy="353568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890635" y="323850"/>
            <a:ext cx="514985" cy="51498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7295515" y="5267325"/>
            <a:ext cx="253365" cy="25336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9020000">
            <a:off x="11404600" y="2540635"/>
            <a:ext cx="652145" cy="65214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 flipV="1" rot="11100000">
            <a:off x="9935210" y="810260"/>
            <a:ext cx="368935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3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2239010"/>
            <a:ext cx="2011680" cy="334645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70025" y="2356485"/>
            <a:ext cx="1125220" cy="14605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96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576195" y="3487420"/>
            <a:ext cx="1377950" cy="12319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8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录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267460" y="4068445"/>
            <a:ext cx="1433195" cy="2190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CONTENTS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1257935" y="252730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7" name="Text 4"/>
          <p:cNvSpPr/>
          <p:nvPr/>
        </p:nvSpPr>
        <p:spPr>
          <a:xfrm>
            <a:off x="1257935" y="252730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4975225" y="23653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9" name="Text 6"/>
          <p:cNvSpPr/>
          <p:nvPr/>
        </p:nvSpPr>
        <p:spPr>
          <a:xfrm>
            <a:off x="4975225" y="23653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1257935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1" name="Text 8"/>
          <p:cNvSpPr/>
          <p:nvPr/>
        </p:nvSpPr>
        <p:spPr>
          <a:xfrm>
            <a:off x="1257935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5213350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3" name="Text 10"/>
          <p:cNvSpPr/>
          <p:nvPr/>
        </p:nvSpPr>
        <p:spPr>
          <a:xfrm>
            <a:off x="5213350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4" name="Image 1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2919095" y="3317875"/>
            <a:ext cx="810260" cy="810260"/>
          </a:xfrm>
          <a:prstGeom prst="rect">
            <a:avLst/>
          </a:prstGeom>
        </p:spPr>
      </p:pic>
      <p:sp>
        <p:nvSpPr>
          <p:cNvPr id="15" name="Shape 11"/>
          <p:cNvSpPr/>
          <p:nvPr/>
        </p:nvSpPr>
        <p:spPr>
          <a:xfrm>
            <a:off x="7920355" y="45370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6" name="Text 12"/>
          <p:cNvSpPr/>
          <p:nvPr/>
        </p:nvSpPr>
        <p:spPr>
          <a:xfrm>
            <a:off x="7920355" y="45370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7" name="Image 2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2230" y="635"/>
            <a:ext cx="2981325" cy="6943725"/>
          </a:xfrm>
          <a:prstGeom prst="rect">
            <a:avLst/>
          </a:prstGeom>
        </p:spPr>
      </p:pic>
      <p:pic>
        <p:nvPicPr>
          <p:cNvPr id="18" name="Image 3" descr="https://test-kimi-img.moonshot.cn/pub/slides/slides_tmpl/image/25-08-06-16:17:03-d29guvsup1d2ae82ki3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785" y="423545"/>
            <a:ext cx="2482850" cy="4220210"/>
          </a:xfrm>
          <a:prstGeom prst="rect">
            <a:avLst/>
          </a:prstGeom>
        </p:spPr>
      </p:pic>
      <p:pic>
        <p:nvPicPr>
          <p:cNvPr id="19" name="Image 4" descr="https://test-kimi-img.moonshot.cn/pub/slides/slides_tmpl/image/25-08-06-16:17:03-d29guvsup1d2ae82ki5g.jp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100" y="553085"/>
            <a:ext cx="2266950" cy="3970655"/>
          </a:xfrm>
          <a:prstGeom prst="rect">
            <a:avLst/>
          </a:prstGeom>
        </p:spPr>
      </p:pic>
      <p:pic>
        <p:nvPicPr>
          <p:cNvPr id="20" name="Image 5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680" y="3242310"/>
            <a:ext cx="1875790" cy="2873375"/>
          </a:xfrm>
          <a:prstGeom prst="rect">
            <a:avLst/>
          </a:prstGeom>
        </p:spPr>
      </p:pic>
      <p:sp>
        <p:nvSpPr>
          <p:cNvPr id="21" name="Text 13"/>
          <p:cNvSpPr/>
          <p:nvPr/>
        </p:nvSpPr>
        <p:spPr>
          <a:xfrm>
            <a:off x="1240155" y="3423920"/>
            <a:ext cx="1517015" cy="247269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 vert="eaVert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8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pic>
        <p:nvPicPr>
          <p:cNvPr id="22" name="Image 6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2805" y="756920"/>
            <a:ext cx="775335" cy="775335"/>
          </a:xfrm>
          <a:prstGeom prst="rect">
            <a:avLst/>
          </a:prstGeom>
        </p:spPr>
      </p:pic>
      <p:pic>
        <p:nvPicPr>
          <p:cNvPr id="23" name="Image 7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8">
            <a:alphaModFix amt="20000"/>
          </a:blip>
          <a:stretch>
            <a:fillRect/>
          </a:stretch>
        </p:blipFill>
        <p:spPr>
          <a:xfrm>
            <a:off x="5662930" y="1480185"/>
            <a:ext cx="2362200" cy="38100"/>
          </a:xfrm>
          <a:prstGeom prst="rect">
            <a:avLst/>
          </a:prstGeom>
        </p:spPr>
      </p:pic>
      <p:sp>
        <p:nvSpPr>
          <p:cNvPr id="24" name="Text 14"/>
          <p:cNvSpPr/>
          <p:nvPr/>
        </p:nvSpPr>
        <p:spPr>
          <a:xfrm>
            <a:off x="5577205" y="890905"/>
            <a:ext cx="4704715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项目导语与目标</a:t>
            </a:r>
            <a:endParaRPr lang="en-US" sz="1600" dirty="0"/>
          </a:p>
        </p:txBody>
      </p:sp>
      <p:pic>
        <p:nvPicPr>
          <p:cNvPr id="25" name="Image 8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62805" y="1873885"/>
            <a:ext cx="780415" cy="780415"/>
          </a:xfrm>
          <a:prstGeom prst="rect">
            <a:avLst/>
          </a:prstGeom>
        </p:spPr>
      </p:pic>
      <p:pic>
        <p:nvPicPr>
          <p:cNvPr id="26" name="Image 9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0">
            <a:alphaModFix amt="20000"/>
          </a:blip>
          <a:stretch>
            <a:fillRect/>
          </a:stretch>
        </p:blipFill>
        <p:spPr>
          <a:xfrm>
            <a:off x="5701030" y="2611120"/>
            <a:ext cx="2362200" cy="38100"/>
          </a:xfrm>
          <a:prstGeom prst="rect">
            <a:avLst/>
          </a:prstGeom>
        </p:spPr>
      </p:pic>
      <p:sp>
        <p:nvSpPr>
          <p:cNvPr id="27" name="Text 15"/>
          <p:cNvSpPr/>
          <p:nvPr/>
        </p:nvSpPr>
        <p:spPr>
          <a:xfrm>
            <a:off x="5596255" y="2000250"/>
            <a:ext cx="4850130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情景导入：小孙的求职转折</a:t>
            </a:r>
            <a:endParaRPr lang="en-US" sz="1600" dirty="0"/>
          </a:p>
        </p:txBody>
      </p:sp>
      <p:pic>
        <p:nvPicPr>
          <p:cNvPr id="28" name="Image 10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62805" y="3089275"/>
            <a:ext cx="793750" cy="793750"/>
          </a:xfrm>
          <a:prstGeom prst="rect">
            <a:avLst/>
          </a:prstGeom>
        </p:spPr>
      </p:pic>
      <p:pic>
        <p:nvPicPr>
          <p:cNvPr id="29" name="Image 11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2">
            <a:alphaModFix amt="20000"/>
          </a:blip>
          <a:stretch>
            <a:fillRect/>
          </a:stretch>
        </p:blipFill>
        <p:spPr>
          <a:xfrm>
            <a:off x="5701030" y="3822065"/>
            <a:ext cx="2362200" cy="38100"/>
          </a:xfrm>
          <a:prstGeom prst="rect">
            <a:avLst/>
          </a:prstGeom>
        </p:spPr>
      </p:pic>
      <p:sp>
        <p:nvSpPr>
          <p:cNvPr id="30" name="Text 16"/>
          <p:cNvSpPr/>
          <p:nvPr/>
        </p:nvSpPr>
        <p:spPr>
          <a:xfrm>
            <a:off x="5608320" y="3228975"/>
            <a:ext cx="4171950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就业信息的搜集</a:t>
            </a:r>
            <a:endParaRPr lang="en-US" sz="1600" dirty="0"/>
          </a:p>
        </p:txBody>
      </p:sp>
      <p:pic>
        <p:nvPicPr>
          <p:cNvPr id="31" name="Image 12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06620" y="4255770"/>
            <a:ext cx="782320" cy="782320"/>
          </a:xfrm>
          <a:prstGeom prst="rect">
            <a:avLst/>
          </a:prstGeom>
        </p:spPr>
      </p:pic>
      <p:pic>
        <p:nvPicPr>
          <p:cNvPr id="32" name="Image 13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4">
            <a:alphaModFix amt="20000"/>
          </a:blip>
          <a:stretch>
            <a:fillRect/>
          </a:stretch>
        </p:blipFill>
        <p:spPr>
          <a:xfrm>
            <a:off x="5704205" y="4958715"/>
            <a:ext cx="2362200" cy="38100"/>
          </a:xfrm>
          <a:prstGeom prst="rect">
            <a:avLst/>
          </a:prstGeom>
        </p:spPr>
      </p:pic>
      <p:pic>
        <p:nvPicPr>
          <p:cNvPr id="33" name="Image 14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06620" y="5375275"/>
            <a:ext cx="795655" cy="795655"/>
          </a:xfrm>
          <a:prstGeom prst="rect">
            <a:avLst/>
          </a:prstGeom>
        </p:spPr>
      </p:pic>
      <p:pic>
        <p:nvPicPr>
          <p:cNvPr id="34" name="Image 15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6">
            <a:alphaModFix amt="20000"/>
          </a:blip>
          <a:stretch>
            <a:fillRect/>
          </a:stretch>
        </p:blipFill>
        <p:spPr>
          <a:xfrm>
            <a:off x="5704205" y="6097270"/>
            <a:ext cx="2362200" cy="38100"/>
          </a:xfrm>
          <a:prstGeom prst="rect">
            <a:avLst/>
          </a:prstGeom>
        </p:spPr>
      </p:pic>
      <p:sp>
        <p:nvSpPr>
          <p:cNvPr id="35" name="Text 17"/>
          <p:cNvSpPr/>
          <p:nvPr/>
        </p:nvSpPr>
        <p:spPr>
          <a:xfrm>
            <a:off x="5628005" y="4444365"/>
            <a:ext cx="3714750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求职材料准备</a:t>
            </a:r>
            <a:endParaRPr lang="en-US" sz="1600" dirty="0"/>
          </a:p>
        </p:txBody>
      </p:sp>
      <p:sp>
        <p:nvSpPr>
          <p:cNvPr id="36" name="Text 18"/>
          <p:cNvSpPr/>
          <p:nvPr/>
        </p:nvSpPr>
        <p:spPr>
          <a:xfrm>
            <a:off x="5616575" y="5562600"/>
            <a:ext cx="4171315" cy="3333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求职面试技巧</a:t>
            </a:r>
            <a:endParaRPr lang="en-US" sz="1600" dirty="0"/>
          </a:p>
        </p:txBody>
      </p:sp>
      <p:pic>
        <p:nvPicPr>
          <p:cNvPr id="37" name="Image 1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6200000">
            <a:off x="-398780" y="5615940"/>
            <a:ext cx="1542415" cy="773430"/>
          </a:xfrm>
          <a:prstGeom prst="rect">
            <a:avLst/>
          </a:prstGeom>
        </p:spPr>
      </p:pic>
      <p:pic>
        <p:nvPicPr>
          <p:cNvPr id="38" name="Image 1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8">
            <a:alphaModFix amt="80000"/>
          </a:blip>
          <a:stretch>
            <a:fillRect/>
          </a:stretch>
        </p:blipFill>
        <p:spPr>
          <a:xfrm>
            <a:off x="206375" y="5161280"/>
            <a:ext cx="553085" cy="553085"/>
          </a:xfrm>
          <a:prstGeom prst="rect">
            <a:avLst/>
          </a:prstGeom>
        </p:spPr>
      </p:pic>
      <p:pic>
        <p:nvPicPr>
          <p:cNvPr id="39" name="Image 18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flipH="1" flipV="1">
            <a:off x="11174730" y="-398780"/>
            <a:ext cx="1540510" cy="1540510"/>
          </a:xfrm>
          <a:prstGeom prst="rect">
            <a:avLst/>
          </a:prstGeom>
        </p:spPr>
      </p:pic>
      <p:pic>
        <p:nvPicPr>
          <p:cNvPr id="40" name="Image 19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flipH="1" flipV="1" rot="19020000">
            <a:off x="10904220" y="422910"/>
            <a:ext cx="656590" cy="656590"/>
          </a:xfrm>
          <a:prstGeom prst="rect">
            <a:avLst/>
          </a:prstGeom>
        </p:spPr>
      </p:pic>
      <p:pic>
        <p:nvPicPr>
          <p:cNvPr id="41" name="Image 20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flipH="1">
            <a:off x="5909945" y="6614160"/>
            <a:ext cx="5943600" cy="88900"/>
          </a:xfrm>
          <a:prstGeom prst="rect">
            <a:avLst/>
          </a:prstGeom>
        </p:spPr>
      </p:pic>
      <p:sp>
        <p:nvSpPr>
          <p:cNvPr id="42" name="Text 19"/>
          <p:cNvSpPr/>
          <p:nvPr/>
        </p:nvSpPr>
        <p:spPr>
          <a:xfrm>
            <a:off x="4748530" y="85915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43" name="Text 20"/>
          <p:cNvSpPr/>
          <p:nvPr/>
        </p:nvSpPr>
        <p:spPr>
          <a:xfrm>
            <a:off x="4739005" y="197675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44" name="Text 21"/>
          <p:cNvSpPr/>
          <p:nvPr/>
        </p:nvSpPr>
        <p:spPr>
          <a:xfrm>
            <a:off x="4719955" y="319214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45" name="Text 22"/>
          <p:cNvSpPr/>
          <p:nvPr/>
        </p:nvSpPr>
        <p:spPr>
          <a:xfrm>
            <a:off x="4762500" y="436880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46" name="Text 23"/>
          <p:cNvSpPr/>
          <p:nvPr/>
        </p:nvSpPr>
        <p:spPr>
          <a:xfrm>
            <a:off x="4772025" y="549973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1123" y="4251325"/>
            <a:ext cx="10673878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境Situation、任务Task、行动Action、结果Result四步描述经历，结果必须用数据呈现，如‘使故障率降低15%’而非‘显著提升’。强调数字可比性，用百分比、金额、数量、排名四种单位，避免形容词，确保每行经历都含可验证成果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566440" y="3755390"/>
            <a:ext cx="6018632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量化技巧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STAR法则与量化技巧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tretch>
            <a:fillRect/>
          </a:stretch>
        </p:blipFill>
        <p:spPr>
          <a:xfrm>
            <a:off x="11275060" y="5125085"/>
            <a:ext cx="514985" cy="514985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 rot="11100000">
            <a:off x="10544810" y="6162040"/>
            <a:ext cx="368935" cy="368935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005" y="614680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716915" y="5798185"/>
            <a:ext cx="253365" cy="25336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10-d29gv1kup1d2ae82kig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092835"/>
            <a:ext cx="12192000" cy="20142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908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5750"/>
            <a:ext cx="12192000" cy="420052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13424" y="2765425"/>
            <a:ext cx="5336089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填写目标职位、三项核心技能、实习概况、问题处理、投入程度、业绩成果、可创造价值七栏，要求业绩用数字写；理解如何将‘参与招生’改写为‘独立策划3场线上宣讲，收集有效线索200条’。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简历结构完善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82930" y="240030"/>
            <a:ext cx="7484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——撰写个人简历</a:t>
            </a:r>
            <a:endParaRPr lang="en-US" sz="1600" dirty="0"/>
          </a:p>
        </p:txBody>
      </p:sp>
      <p:pic>
        <p:nvPicPr>
          <p:cNvPr id="7" name="Image 2" descr="https://test-kimi-img.moonshot.cn/pub/slides/slides_tmpl/image/25-08-06-16:17:06-d29gv0kup1d2ae82kid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755" y="1565910"/>
            <a:ext cx="2590165" cy="233934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f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0455" y="3282950"/>
            <a:ext cx="2750820" cy="248285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9630" y="1957070"/>
            <a:ext cx="1379855" cy="12465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7490" y="3957320"/>
            <a:ext cx="2001520" cy="180848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8890635" y="998855"/>
            <a:ext cx="514985" cy="5149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467090" y="3957320"/>
            <a:ext cx="253365" cy="25336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 rot="19020000">
            <a:off x="7801610" y="5855335"/>
            <a:ext cx="652145" cy="65214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1100000">
            <a:off x="9630410" y="1705610"/>
            <a:ext cx="368935" cy="36893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1565910"/>
            <a:ext cx="317500" cy="4191000"/>
          </a:xfrm>
          <a:prstGeom prst="rect">
            <a:avLst/>
          </a:prstGeom>
        </p:spPr>
      </p:pic>
      <p:pic>
        <p:nvPicPr>
          <p:cNvPr id="18" name="Image 1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 rot="16200000">
            <a:off x="-235585" y="254635"/>
            <a:ext cx="944880" cy="4737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6290"/>
            <a:ext cx="11449050" cy="303720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b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" y="211455"/>
            <a:ext cx="11764010" cy="652081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5400000">
            <a:off x="11033760" y="2450465"/>
            <a:ext cx="1542415" cy="77343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172504" y="2811145"/>
            <a:ext cx="5336089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教师随机抽取三份简历，逐行点评：删除无关课程、合并同类项、统一动词时态、补充数据证据；被点评者现场记录修改意见，课后完成二稿并上传学习平台。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1127760" y="222377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简历修改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506730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——撰写个人简历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9020000">
            <a:off x="6797675" y="5153660"/>
            <a:ext cx="469900" cy="46990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955155" y="4487545"/>
            <a:ext cx="1102995" cy="110299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1172210" y="6251575"/>
            <a:ext cx="1038860" cy="103886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4-d29gv04up1d2ae82kiag.jpe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4255" y="2066290"/>
            <a:ext cx="4067810" cy="305054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110934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9-d29gv1cup1d2ae82kif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0" y="0"/>
            <a:ext cx="521970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49045"/>
            <a:ext cx="8739505" cy="425831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48704" y="2582545"/>
            <a:ext cx="7819372" cy="1181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针对同一岗位撰写求职信，限定500字，必须引用企业近期业务新闻；完成后组内互换，用检查表打分：信息来源是否具体、匹配论证是否含STAR、结尾是否留联系方式。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203960" y="1964690"/>
            <a:ext cx="6612831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求职信定制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——撰写个人简历</a:t>
            </a:r>
            <a:endParaRPr lang="en-US" sz="1600" dirty="0"/>
          </a:p>
        </p:txBody>
      </p:sp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475" y="513461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5668645"/>
            <a:ext cx="1574165" cy="118935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492760" y="-234950"/>
            <a:ext cx="1184910" cy="11849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 rot="19020000">
            <a:off x="126365" y="683260"/>
            <a:ext cx="469265" cy="4692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求职面试技巧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6290"/>
            <a:ext cx="11449050" cy="303720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b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" y="211455"/>
            <a:ext cx="11764010" cy="652081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5400000">
            <a:off x="11033760" y="2450465"/>
            <a:ext cx="1542415" cy="77343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172504" y="2811145"/>
            <a:ext cx="5336089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按结构化程度分为结构化、半结构化、非结构化；按人数分为一对一、多对一、无领导小组；按方式分为电话、视频、现场；按内容分为情景、行为、压力。流程涵盖准备、签到、开场、核心问答、结束、评估六环节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1127760" y="222377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面试类型与流程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506730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面试类型与流程全景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9020000">
            <a:off x="6797675" y="5153660"/>
            <a:ext cx="469900" cy="46990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955155" y="4487545"/>
            <a:ext cx="1102995" cy="110299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1172210" y="6251575"/>
            <a:ext cx="1038860" cy="103886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4-d29gv04up1d2ae82kiag.jpe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4255" y="2066290"/>
            <a:ext cx="4067810" cy="305054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110934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908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5750"/>
            <a:ext cx="12192000" cy="420052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13424" y="2765425"/>
            <a:ext cx="5336089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开放式、两难式、排序选择、资源争夺、实操类题目分别考察思维广度、决策逻辑、优先级管理、协调与执行能力。掌握题型特征后，同学们需预设角色策略：控节奏，梳观点，做总结，定方向，补漏洞。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无领导小组题型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82930" y="240030"/>
            <a:ext cx="7484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无领导小组五题型</a:t>
            </a:r>
            <a:endParaRPr lang="en-US" sz="1600" dirty="0"/>
          </a:p>
        </p:txBody>
      </p:sp>
      <p:pic>
        <p:nvPicPr>
          <p:cNvPr id="7" name="Image 2" descr="https://test-kimi-img.moonshot.cn/pub/slides/slides_tmpl/image/25-08-06-16:17:06-d29gv0kup1d2ae82kid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755" y="1565910"/>
            <a:ext cx="2590165" cy="233934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f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0455" y="3282950"/>
            <a:ext cx="2750820" cy="248285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9630" y="1957070"/>
            <a:ext cx="1379855" cy="12465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7490" y="3957320"/>
            <a:ext cx="2001520" cy="180848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8890635" y="998855"/>
            <a:ext cx="514985" cy="5149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467090" y="3957320"/>
            <a:ext cx="253365" cy="25336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 rot="19020000">
            <a:off x="7801610" y="5855335"/>
            <a:ext cx="652145" cy="65214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1100000">
            <a:off x="9630410" y="1705610"/>
            <a:ext cx="368935" cy="36893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1565910"/>
            <a:ext cx="317500" cy="4191000"/>
          </a:xfrm>
          <a:prstGeom prst="rect">
            <a:avLst/>
          </a:prstGeom>
        </p:spPr>
      </p:pic>
      <p:pic>
        <p:nvPicPr>
          <p:cNvPr id="18" name="Image 1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 rot="16200000">
            <a:off x="-235585" y="254635"/>
            <a:ext cx="944880" cy="4737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890"/>
            <a:ext cx="12192000" cy="93218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-27940" y="6866890"/>
            <a:ext cx="6396777" cy="6350"/>
          </a:xfrm>
          <a:custGeom>
            <a:avLst/>
            <a:gdLst/>
            <a:ahLst/>
            <a:cxnLst/>
            <a:rect l="l" t="t" r="r" b="b"/>
            <a:pathLst>
              <a:path w="6396777" h="6350">
                <a:moveTo>
                  <a:pt x="0" y="0"/>
                </a:moveTo>
                <a:lnTo>
                  <a:pt x="6275496" y="0"/>
                </a:lnTo>
                <a:cubicBezTo>
                  <a:pt x="6322484" y="-1905"/>
                  <a:pt x="6434241" y="9525"/>
                  <a:pt x="6396777" y="6350"/>
                </a:cubicBez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-27940" y="6866890"/>
            <a:ext cx="6396777" cy="6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64973" y="3180080"/>
            <a:ext cx="5335905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Me我是谁用三标签概括，Task我做过什么选最高匹配成就，Value我能带来什么直接对标岗位KPI。控制1-3分钟，语速120字/分，避免形容词，用数据与案例说话。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822960" y="1553210"/>
            <a:ext cx="542480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32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自我介绍法则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自我介绍MTV法则</a:t>
            </a:r>
            <a:endParaRPr lang="en-US" sz="1600" dirty="0"/>
          </a:p>
        </p:txBody>
      </p:sp>
      <p:pic>
        <p:nvPicPr>
          <p:cNvPr id="8" name="Image 1" descr="https://test-kimi-img.moonshot.cn/pub/slides/slides_tmpl/image/25-08-06-16:17:07-d29gv0sup1d2ae82kie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6870" y="-16510"/>
            <a:ext cx="5485130" cy="6874510"/>
          </a:xfrm>
          <a:prstGeom prst="rect">
            <a:avLst/>
          </a:prstGeom>
        </p:spPr>
      </p:pic>
      <p:pic>
        <p:nvPicPr>
          <p:cNvPr id="9" name="Image 2" descr="https://test-kimi-img.moonshot.cn/pub/slides/slides_tmpl/image/25-08-06-16:17:06-d29gv0kup1d2ae82kicg.png">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6706870" y="-16510"/>
            <a:ext cx="5485130" cy="6889750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1-d29gv1sup1d2ae82kijg.png">    </p:cNvPr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 rot="5400000">
            <a:off x="7910195" y="-119380"/>
            <a:ext cx="7129145" cy="6858000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925" y="2813050"/>
            <a:ext cx="5943600" cy="88900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17500" cy="94043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83390" y="-16510"/>
            <a:ext cx="308610" cy="68738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1123" y="4251325"/>
            <a:ext cx="10673878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先解读职位描述提取关键能力，再用STAR案例证明，最后量化结果并说明可复制性。避免形容词堆砌，确保每案例含‘背景-任务-行动-结果’四要素，结果用百分比、金额、数量、排名四种单位呈现。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566440" y="3755390"/>
            <a:ext cx="6018632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能力回答方法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能力回答三步法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tretch>
            <a:fillRect/>
          </a:stretch>
        </p:blipFill>
        <p:spPr>
          <a:xfrm>
            <a:off x="11275060" y="5125085"/>
            <a:ext cx="514985" cy="514985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 rot="11100000">
            <a:off x="10544810" y="6162040"/>
            <a:ext cx="368935" cy="368935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005" y="614680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716915" y="5798185"/>
            <a:ext cx="253365" cy="25336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10-d29gv1kup1d2ae82kig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092835"/>
            <a:ext cx="12192000" cy="201422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3424" y="2765425"/>
            <a:ext cx="5336089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动机类结合专业兴趣行业趋势；规划类给出3-5年专家或管理路径并询问企业培养计划；价值观类排序收入发展人际健康并给出与岗位匹配的理由；印象类引用企业文化与岗位内容。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稳定性与价值观应答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稳定性与价值观应答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5680" y="1528445"/>
            <a:ext cx="6858000" cy="6858000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12-d29gv24up1d2ae82kio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926465"/>
            <a:ext cx="5118100" cy="51181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7690" y="1017905"/>
            <a:ext cx="369570" cy="36957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9545" y="5234305"/>
            <a:ext cx="506095" cy="50609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9300" y="5619750"/>
            <a:ext cx="370205" cy="3702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1925" y="5989955"/>
            <a:ext cx="313055" cy="31305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-384810" y="514477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0" y="445770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0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0650" y="2620010"/>
            <a:ext cx="4450080" cy="30238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0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620010"/>
            <a:ext cx="4450080" cy="30238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420" y="215265"/>
            <a:ext cx="772795" cy="77279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596130" y="-4605020"/>
            <a:ext cx="2981325" cy="1219200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5">
            <a:alphaModFix amt="40000"/>
          </a:blip>
          <a:stretch>
            <a:fillRect/>
          </a:stretch>
        </p:blipFill>
        <p:spPr>
          <a:xfrm flipH="1" flipV="1">
            <a:off x="635" y="0"/>
            <a:ext cx="1552575" cy="1172845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394970" y="140970"/>
            <a:ext cx="2988945" cy="1651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8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4678045" y="0"/>
            <a:ext cx="1508125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CONTENTS</a:t>
            </a:r>
            <a:endParaRPr lang="en-US" sz="1600" dirty="0"/>
          </a:p>
        </p:txBody>
      </p:sp>
      <p:pic>
        <p:nvPicPr>
          <p:cNvPr id="9" name="Image 5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081395" y="635"/>
            <a:ext cx="5937250" cy="29845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980000">
            <a:off x="10726420" y="5732780"/>
            <a:ext cx="1540510" cy="154051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80000">
            <a:off x="10399395" y="5673090"/>
            <a:ext cx="1038860" cy="1038860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7400000">
            <a:off x="11767820" y="5628005"/>
            <a:ext cx="656590" cy="656590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hv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67155" y="2800985"/>
            <a:ext cx="1043940" cy="1016635"/>
          </a:xfrm>
          <a:prstGeom prst="rect">
            <a:avLst/>
          </a:prstGeom>
        </p:spPr>
      </p:pic>
      <p:sp>
        <p:nvSpPr>
          <p:cNvPr id="14" name="Text 2"/>
          <p:cNvSpPr/>
          <p:nvPr/>
        </p:nvSpPr>
        <p:spPr>
          <a:xfrm>
            <a:off x="1478915" y="2905760"/>
            <a:ext cx="1085850" cy="1511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  <p:sp>
        <p:nvSpPr>
          <p:cNvPr id="15" name="Text 3"/>
          <p:cNvSpPr/>
          <p:nvPr/>
        </p:nvSpPr>
        <p:spPr>
          <a:xfrm>
            <a:off x="1657350" y="3836670"/>
            <a:ext cx="3420745" cy="635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2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就业心理调适</a:t>
            </a:r>
            <a:endParaRPr lang="en-US" sz="1600" dirty="0"/>
          </a:p>
        </p:txBody>
      </p:sp>
      <p:pic>
        <p:nvPicPr>
          <p:cNvPr id="16" name="Image 10" descr="https://test-kimi-img.moonshot.cn/pub/slides/slides_tmpl/image/25-08-06-16:17:03-d29guvsup1d2ae82khv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66230" y="2800985"/>
            <a:ext cx="1043940" cy="1016635"/>
          </a:xfrm>
          <a:prstGeom prst="rect">
            <a:avLst/>
          </a:prstGeom>
        </p:spPr>
      </p:pic>
      <p:sp>
        <p:nvSpPr>
          <p:cNvPr id="17" name="Text 4"/>
          <p:cNvSpPr/>
          <p:nvPr/>
        </p:nvSpPr>
        <p:spPr>
          <a:xfrm>
            <a:off x="6777990" y="2905760"/>
            <a:ext cx="1085850" cy="1511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07</a:t>
            </a:r>
            <a:endParaRPr lang="en-US" sz="1600" dirty="0"/>
          </a:p>
        </p:txBody>
      </p:sp>
      <p:sp>
        <p:nvSpPr>
          <p:cNvPr id="18" name="Text 5"/>
          <p:cNvSpPr/>
          <p:nvPr/>
        </p:nvSpPr>
        <p:spPr>
          <a:xfrm>
            <a:off x="7087870" y="3836670"/>
            <a:ext cx="3420745" cy="635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2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pic>
        <p:nvPicPr>
          <p:cNvPr id="19" name="Image 11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30170" y="3216275"/>
            <a:ext cx="166370" cy="166370"/>
          </a:xfrm>
          <a:prstGeom prst="rect">
            <a:avLst/>
          </a:prstGeom>
        </p:spPr>
      </p:pic>
      <p:pic>
        <p:nvPicPr>
          <p:cNvPr id="20" name="Image 12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20695" y="3216275"/>
            <a:ext cx="166370" cy="166370"/>
          </a:xfrm>
          <a:prstGeom prst="rect">
            <a:avLst/>
          </a:prstGeom>
        </p:spPr>
      </p:pic>
      <p:pic>
        <p:nvPicPr>
          <p:cNvPr id="21" name="Image 13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69945" y="3216275"/>
            <a:ext cx="166370" cy="166370"/>
          </a:xfrm>
          <a:prstGeom prst="rect">
            <a:avLst/>
          </a:prstGeom>
        </p:spPr>
      </p:pic>
      <p:pic>
        <p:nvPicPr>
          <p:cNvPr id="22" name="Image 14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719195" y="3216275"/>
            <a:ext cx="166370" cy="166370"/>
          </a:xfrm>
          <a:prstGeom prst="rect">
            <a:avLst/>
          </a:prstGeom>
        </p:spPr>
      </p:pic>
      <p:pic>
        <p:nvPicPr>
          <p:cNvPr id="23" name="Image 15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53400" y="3216275"/>
            <a:ext cx="166370" cy="166370"/>
          </a:xfrm>
          <a:prstGeom prst="rect">
            <a:avLst/>
          </a:prstGeom>
        </p:spPr>
      </p:pic>
      <p:pic>
        <p:nvPicPr>
          <p:cNvPr id="24" name="Image 16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543925" y="3216275"/>
            <a:ext cx="166370" cy="166370"/>
          </a:xfrm>
          <a:prstGeom prst="rect">
            <a:avLst/>
          </a:prstGeom>
        </p:spPr>
      </p:pic>
      <p:pic>
        <p:nvPicPr>
          <p:cNvPr id="25" name="Image 17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893175" y="3216275"/>
            <a:ext cx="166370" cy="166370"/>
          </a:xfrm>
          <a:prstGeom prst="rect">
            <a:avLst/>
          </a:prstGeom>
        </p:spPr>
      </p:pic>
      <p:pic>
        <p:nvPicPr>
          <p:cNvPr id="26" name="Image 18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242425" y="3216275"/>
            <a:ext cx="166370" cy="166370"/>
          </a:xfrm>
          <a:prstGeom prst="rect">
            <a:avLst/>
          </a:prstGeom>
        </p:spPr>
      </p:pic>
      <p:pic>
        <p:nvPicPr>
          <p:cNvPr id="27" name="Image 1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16200000">
            <a:off x="-400685" y="2748915"/>
            <a:ext cx="1542415" cy="773430"/>
          </a:xfrm>
          <a:prstGeom prst="rect">
            <a:avLst/>
          </a:prstGeom>
        </p:spPr>
      </p:pic>
      <p:pic>
        <p:nvPicPr>
          <p:cNvPr id="28" name="Image 2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21">
            <a:alphaModFix amt="80000"/>
          </a:blip>
          <a:stretch>
            <a:fillRect/>
          </a:stretch>
        </p:blipFill>
        <p:spPr>
          <a:xfrm>
            <a:off x="204470" y="2294255"/>
            <a:ext cx="553085" cy="553085"/>
          </a:xfrm>
          <a:prstGeom prst="rect">
            <a:avLst/>
          </a:prstGeom>
        </p:spPr>
      </p:pic>
      <p:pic>
        <p:nvPicPr>
          <p:cNvPr id="29" name="Image 21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42570" y="6567170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9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7395" y="4359910"/>
            <a:ext cx="2890520" cy="28905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75" y="5616575"/>
            <a:ext cx="6200775" cy="12509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415" y="5619115"/>
            <a:ext cx="6200775" cy="12509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面试礼仪与形象管理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578144" y="2491105"/>
            <a:ext cx="5336089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着装按行业分级：金融国企正装，互联网创意整洁休闲；发型面容整洁，配饰简约；入场敲门问候，坐姿端正，眼神交流覆盖所有面试官；离场致谢并轻关门。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33400" y="190373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面试礼仪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4040000">
            <a:off x="304800" y="-60960"/>
            <a:ext cx="814070" cy="81407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8580" y="401320"/>
            <a:ext cx="588010" cy="5880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4-d29gv04up1d2ae82ki9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7950" y="1238250"/>
            <a:ext cx="4551680" cy="347408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5-d29gv0cup1d2ae82kib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6550" y="1463040"/>
            <a:ext cx="4612005" cy="353568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890635" y="323850"/>
            <a:ext cx="514985" cy="51498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7295515" y="5267325"/>
            <a:ext cx="253365" cy="25336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9020000">
            <a:off x="11404600" y="2540635"/>
            <a:ext cx="652145" cy="65214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 flipV="1" rot="11100000">
            <a:off x="9935210" y="810260"/>
            <a:ext cx="368935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9-d29gv1cup1d2ae82kif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0" y="0"/>
            <a:ext cx="521970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49045"/>
            <a:ext cx="8739505" cy="425831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48704" y="2582545"/>
            <a:ext cx="7819372" cy="1181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填写目标岗位与三项核心要求，向AI发送指令生成6-8题，限时2分钟文字或语音回答后回传AI获取匹配度、结构、数据反馈；填写记录表并截图保存。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203960" y="1964690"/>
            <a:ext cx="6612831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AI模拟面试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——AI模拟面试</a:t>
            </a:r>
            <a:endParaRPr lang="en-US" sz="1600" dirty="0"/>
          </a:p>
        </p:txBody>
      </p:sp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475" y="513461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5668645"/>
            <a:ext cx="1574165" cy="118935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492760" y="-234950"/>
            <a:ext cx="1184910" cy="11849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 rot="19020000">
            <a:off x="126365" y="683260"/>
            <a:ext cx="469265" cy="46926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1123" y="4251325"/>
            <a:ext cx="10673878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三人一组循环扮演面试官、应聘者、观察员，使用统一题库计时问答；观察员按‘内容-逻辑-礼仪’三栏评分，结束后即时给出评语。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566440" y="3755390"/>
            <a:ext cx="6018632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结构化模拟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——结构化模拟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tretch>
            <a:fillRect/>
          </a:stretch>
        </p:blipFill>
        <p:spPr>
          <a:xfrm>
            <a:off x="11275060" y="5125085"/>
            <a:ext cx="514985" cy="514985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 rot="11100000">
            <a:off x="10544810" y="6162040"/>
            <a:ext cx="368935" cy="368935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005" y="614680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716915" y="5798185"/>
            <a:ext cx="253365" cy="25336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10-d29gv1kup1d2ae82kig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092835"/>
            <a:ext cx="12192000" cy="201422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9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7395" y="4359910"/>
            <a:ext cx="2890520" cy="28905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75" y="5616575"/>
            <a:ext cx="6200775" cy="12509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415" y="5619115"/>
            <a:ext cx="6200775" cy="12509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——无领导小组演练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578144" y="2491105"/>
            <a:ext cx="5336089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六人一组抽取排序类题目，十分钟内完成个人陈述、自由讨论、总结报告三阶段，用腾讯会议录制全程；课后依据录像填写自评表：角色贡献、逻辑链、时间控制。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33400" y="190373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无领导小组演练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4040000">
            <a:off x="304800" y="-60960"/>
            <a:ext cx="814070" cy="81407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8580" y="401320"/>
            <a:ext cx="588010" cy="5880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4-d29gv04up1d2ae82ki9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7950" y="1238250"/>
            <a:ext cx="4551680" cy="347408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5-d29gv0cup1d2ae82kib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6550" y="1463040"/>
            <a:ext cx="4612005" cy="353568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890635" y="323850"/>
            <a:ext cx="514985" cy="51498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7295515" y="5267325"/>
            <a:ext cx="253365" cy="25336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9020000">
            <a:off x="11404600" y="2540635"/>
            <a:ext cx="652145" cy="65214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 flipV="1" rot="11100000">
            <a:off x="9935210" y="810260"/>
            <a:ext cx="368935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就业心理调适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3424" y="2765425"/>
            <a:ext cx="5336089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自我认知类含自卑与自负；情绪调节类含焦虑与抑郁；职业选择类含从众与攀比；社会适应类含依赖与逃避。四类问题交织出现，需先分类再干预。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心理问题分类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就业心理问题四分法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5680" y="1528445"/>
            <a:ext cx="6858000" cy="6858000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12-d29gv24up1d2ae82kio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926465"/>
            <a:ext cx="5118100" cy="51181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7690" y="1017905"/>
            <a:ext cx="369570" cy="36957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9545" y="5234305"/>
            <a:ext cx="506095" cy="50609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9300" y="5619750"/>
            <a:ext cx="370205" cy="3702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1925" y="5989955"/>
            <a:ext cx="313055" cy="31305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-384810" y="514477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0" y="445770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1807845"/>
            <a:ext cx="5991225" cy="40513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106805" y="3370580"/>
            <a:ext cx="5215890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全面自我评估用简历+他人评价双通道；正确自我观念用SWOT清单消除极端。</a:t>
            </a:r>
            <a:endParaRPr lang="en-US" sz="1600" dirty="0"/>
          </a:p>
        </p:txBody>
      </p:sp>
      <p:pic>
        <p:nvPicPr>
          <p:cNvPr id="5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045" y="635"/>
            <a:ext cx="4719320" cy="6857365"/>
          </a:xfrm>
          <a:prstGeom prst="rect">
            <a:avLst/>
          </a:prstGeom>
        </p:spPr>
      </p:pic>
      <p:pic>
        <p:nvPicPr>
          <p:cNvPr id="6" name="Image 3" descr="https://test-kimi-img.moonshot.cn/pub/slides/slides_tmpl/image/25-08-06-16:17:12-d29gv24up1d2ae82kin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2045" y="1156335"/>
            <a:ext cx="4724400" cy="920750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1097598" y="1985328"/>
            <a:ext cx="5216400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自我认知策略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7773670" y="2154555"/>
            <a:ext cx="3424555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运动放松法每周三次有氧；倾诉沟通法固定‘求职伙伴’互相复盘；积极暗示法每日记录微小成就。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7773670" y="1155700"/>
            <a:ext cx="34245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情绪调节策略</a:t>
            </a:r>
            <a:endParaRPr lang="en-US" sz="1600" dirty="0"/>
          </a:p>
        </p:txBody>
      </p:sp>
      <p:sp>
        <p:nvSpPr>
          <p:cNvPr id="10" name="Shape 4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5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6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7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8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9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0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7" name="Text 11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Shape 12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9" name="Text 13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自我认知与情绪调节策略</a:t>
            </a:r>
            <a:endParaRPr lang="en-US" sz="1600" dirty="0"/>
          </a:p>
        </p:txBody>
      </p:sp>
      <p:pic>
        <p:nvPicPr>
          <p:cNvPr id="20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188085" y="2863850"/>
            <a:ext cx="5283200" cy="79375"/>
          </a:xfrm>
          <a:prstGeom prst="rect">
            <a:avLst/>
          </a:prstGeom>
        </p:spPr>
      </p:pic>
      <p:pic>
        <p:nvPicPr>
          <p:cNvPr id="2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2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  <p:pic>
        <p:nvPicPr>
          <p:cNvPr id="23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360" y="1390015"/>
            <a:ext cx="179705" cy="179705"/>
          </a:xfrm>
          <a:prstGeom prst="rect">
            <a:avLst/>
          </a:prstGeom>
        </p:spPr>
      </p:pic>
      <p:pic>
        <p:nvPicPr>
          <p:cNvPr id="24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2060" y="1390015"/>
            <a:ext cx="179705" cy="179705"/>
          </a:xfrm>
          <a:prstGeom prst="rect">
            <a:avLst/>
          </a:prstGeom>
        </p:spPr>
      </p:pic>
      <p:pic>
        <p:nvPicPr>
          <p:cNvPr id="25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35760" y="1390015"/>
            <a:ext cx="179705" cy="179705"/>
          </a:xfrm>
          <a:prstGeom prst="rect">
            <a:avLst/>
          </a:prstGeom>
        </p:spPr>
      </p:pic>
      <p:pic>
        <p:nvPicPr>
          <p:cNvPr id="26" name="Image 10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8865" y="0"/>
            <a:ext cx="5029835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848360" y="3773170"/>
            <a:ext cx="5353050" cy="7505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781050" y="1331595"/>
            <a:ext cx="5353050" cy="75057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 flipV="1">
            <a:off x="-1905" y="0"/>
            <a:ext cx="7306945" cy="6858000"/>
          </a:xfrm>
          <a:prstGeom prst="round1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-1905" y="0"/>
            <a:ext cx="7306945" cy="6858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职业选择与社会适应调试</a:t>
            </a:r>
            <a:endParaRPr lang="en-US" sz="1600" dirty="0"/>
          </a:p>
        </p:txBody>
      </p:sp>
      <p:sp>
        <p:nvSpPr>
          <p:cNvPr id="8" name="Shape 3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9" name="Text 4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6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8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9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10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1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7" name="Text 12"/>
          <p:cNvSpPr/>
          <p:nvPr/>
        </p:nvSpPr>
        <p:spPr>
          <a:xfrm>
            <a:off x="684530" y="1990090"/>
            <a:ext cx="6149975" cy="609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用职业测评+实习体验明确目标；用价值观排序表检验岗位匹配度。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426085" y="1417320"/>
            <a:ext cx="528637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职业选择调试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781050" y="4433570"/>
            <a:ext cx="6149975" cy="304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用月度财务预算培养独立能力；用求职日志记录行动轨迹防逃避。</a:t>
            </a:r>
            <a:endParaRPr lang="en-US" sz="1600" dirty="0"/>
          </a:p>
        </p:txBody>
      </p:sp>
      <p:sp>
        <p:nvSpPr>
          <p:cNvPr id="20" name="Text 15"/>
          <p:cNvSpPr/>
          <p:nvPr/>
        </p:nvSpPr>
        <p:spPr>
          <a:xfrm>
            <a:off x="142875" y="3860800"/>
            <a:ext cx="590105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社会适应调试</a:t>
            </a:r>
            <a:endParaRPr lang="en-US" sz="1600" dirty="0"/>
          </a:p>
        </p:txBody>
      </p:sp>
      <p:pic>
        <p:nvPicPr>
          <p:cNvPr id="21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2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3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4" name="Image 6" descr="https://test-kimi-img.moonshot.cn/pub/slides/slides_tmpl/image/25-08-06-16:17:11-d29gv1sup1d2ae82kii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9360" y="5749925"/>
            <a:ext cx="2273300" cy="1117600"/>
          </a:xfrm>
          <a:prstGeom prst="rect">
            <a:avLst/>
          </a:prstGeom>
        </p:spPr>
      </p:pic>
      <p:pic>
        <p:nvPicPr>
          <p:cNvPr id="25" name="Image 7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8400" y="0"/>
            <a:ext cx="1130300" cy="1066800"/>
          </a:xfrm>
          <a:prstGeom prst="rect">
            <a:avLst/>
          </a:prstGeom>
        </p:spPr>
      </p:pic>
      <p:pic>
        <p:nvPicPr>
          <p:cNvPr id="26" name="Image 8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11328400" y="5791200"/>
            <a:ext cx="11303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890"/>
            <a:ext cx="12192000" cy="93218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-27940" y="6866890"/>
            <a:ext cx="6396777" cy="6350"/>
          </a:xfrm>
          <a:custGeom>
            <a:avLst/>
            <a:gdLst/>
            <a:ahLst/>
            <a:cxnLst/>
            <a:rect l="l" t="t" r="r" b="b"/>
            <a:pathLst>
              <a:path w="6396777" h="6350">
                <a:moveTo>
                  <a:pt x="0" y="0"/>
                </a:moveTo>
                <a:lnTo>
                  <a:pt x="6275496" y="0"/>
                </a:lnTo>
                <a:cubicBezTo>
                  <a:pt x="6322484" y="-1905"/>
                  <a:pt x="6434241" y="9525"/>
                  <a:pt x="6396777" y="6350"/>
                </a:cubicBez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-27940" y="6866890"/>
            <a:ext cx="6396777" cy="6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64973" y="3180080"/>
            <a:ext cx="5335905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教师在PPT列出六个信心拍品：清晰表达、主动投递、接受失败、尝试新领域、展示特长、拒绝不合适。同学们选择1-2项并填写原因、短板、行动计划。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822960" y="1553210"/>
            <a:ext cx="542480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32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职业信心提升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——职业信心提升</a:t>
            </a:r>
            <a:endParaRPr lang="en-US" sz="1600" dirty="0"/>
          </a:p>
        </p:txBody>
      </p:sp>
      <p:pic>
        <p:nvPicPr>
          <p:cNvPr id="8" name="Image 1" descr="https://test-kimi-img.moonshot.cn/pub/slides/slides_tmpl/image/25-08-06-16:17:07-d29gv0sup1d2ae82kie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6870" y="-16510"/>
            <a:ext cx="5485130" cy="6874510"/>
          </a:xfrm>
          <a:prstGeom prst="rect">
            <a:avLst/>
          </a:prstGeom>
        </p:spPr>
      </p:pic>
      <p:pic>
        <p:nvPicPr>
          <p:cNvPr id="9" name="Image 2" descr="https://test-kimi-img.moonshot.cn/pub/slides/slides_tmpl/image/25-08-06-16:17:06-d29gv0kup1d2ae82kicg.png">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6706870" y="-16510"/>
            <a:ext cx="5485130" cy="6889750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1-d29gv1sup1d2ae82kijg.png">    </p:cNvPr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 rot="5400000">
            <a:off x="7910195" y="-119380"/>
            <a:ext cx="7129145" cy="6858000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925" y="2813050"/>
            <a:ext cx="5943600" cy="88900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17500" cy="94043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83390" y="-16510"/>
            <a:ext cx="308610" cy="687387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6290"/>
            <a:ext cx="11449050" cy="303720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b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" y="211455"/>
            <a:ext cx="11764010" cy="652081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5400000">
            <a:off x="11033760" y="2450465"/>
            <a:ext cx="1542415" cy="77343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172504" y="2811145"/>
            <a:ext cx="5336089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以三人小组线上共享文档，互相点评行动计划的SMART属性；教师随机抽取两份投影，重点检查时间节点与衡量标准是否模糊，现场修订。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1127760" y="222377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行动计划分享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506730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——职业信心提升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9020000">
            <a:off x="6797675" y="5153660"/>
            <a:ext cx="469900" cy="46990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955155" y="4487545"/>
            <a:ext cx="1102995" cy="110299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1172210" y="6251575"/>
            <a:ext cx="1038860" cy="103886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4-d29gv04up1d2ae82kiag.jpe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4255" y="2066290"/>
            <a:ext cx="4067810" cy="305054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110934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项目导语与目标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07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9-d29gv1cup1d2ae82kif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0" y="0"/>
            <a:ext cx="521970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49045"/>
            <a:ext cx="8739505" cy="425831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48704" y="2582545"/>
            <a:ext cx="7819372" cy="1181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用流程图串联信息搜集、材料制作、面试实战、心理调适四模块核心工具与先后关系，强调从外部岗位需求到内部能力证据再到心理状态管理的完整闭环，形成系统求职观。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pic>
        <p:nvPicPr>
          <p:cNvPr id="6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475" y="5134610"/>
            <a:ext cx="7286625" cy="117475"/>
          </a:xfrm>
          <a:prstGeom prst="rect">
            <a:avLst/>
          </a:prstGeom>
        </p:spPr>
      </p:pic>
      <p:pic>
        <p:nvPicPr>
          <p:cNvPr id="7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5668645"/>
            <a:ext cx="1574165" cy="1189355"/>
          </a:xfrm>
          <a:prstGeom prst="rect">
            <a:avLst/>
          </a:prstGeom>
        </p:spPr>
      </p:pic>
      <p:pic>
        <p:nvPicPr>
          <p:cNvPr id="8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492760" y="-234950"/>
            <a:ext cx="1184910" cy="1184910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 rot="19020000">
            <a:off x="126365" y="683260"/>
            <a:ext cx="469265" cy="46926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908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5750"/>
            <a:ext cx="12192000" cy="420052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13424" y="2765425"/>
            <a:ext cx="5336089" cy="177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将信息拆解表、简历修改记录、信心行动计划保存下来并设定每月提醒，建议把AI模拟面试报告放入求职文件夹，以今日课程为起点启动‘搜集-制作-演练-调适’滚动循环，实现课堂到拿到offer的无缝衔接。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582930" y="240030"/>
            <a:ext cx="7484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行动召唤</a:t>
            </a:r>
            <a:endParaRPr lang="en-US" sz="1600" dirty="0"/>
          </a:p>
        </p:txBody>
      </p:sp>
      <p:pic>
        <p:nvPicPr>
          <p:cNvPr id="6" name="Image 2" descr="https://test-kimi-img.moonshot.cn/pub/slides/slides_tmpl/image/25-08-06-16:17:06-d29gv0kup1d2ae82kid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755" y="1565910"/>
            <a:ext cx="2590165" cy="2339340"/>
          </a:xfrm>
          <a:prstGeom prst="rect">
            <a:avLst/>
          </a:prstGeom>
        </p:spPr>
      </p:pic>
      <p:pic>
        <p:nvPicPr>
          <p:cNvPr id="7" name="Image 3" descr="https://test-kimi-img.moonshot.cn/pub/slides/slides_tmpl/image/25-08-06-16:17:08-d29gv14up1d2ae82kif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0455" y="3282950"/>
            <a:ext cx="2750820" cy="2482850"/>
          </a:xfrm>
          <a:prstGeom prst="rect">
            <a:avLst/>
          </a:prstGeom>
        </p:spPr>
      </p:pic>
      <p:pic>
        <p:nvPicPr>
          <p:cNvPr id="8" name="Image 4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9630" y="1957070"/>
            <a:ext cx="1379855" cy="124650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7490" y="3957320"/>
            <a:ext cx="2001520" cy="180848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8890635" y="998855"/>
            <a:ext cx="514985" cy="51498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467090" y="3957320"/>
            <a:ext cx="253365" cy="25336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 rot="19020000">
            <a:off x="7801610" y="5855335"/>
            <a:ext cx="652145" cy="652145"/>
          </a:xfrm>
          <a:prstGeom prst="rect">
            <a:avLst/>
          </a:prstGeom>
        </p:spPr>
      </p:pic>
      <p:pic>
        <p:nvPicPr>
          <p:cNvPr id="15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1100000">
            <a:off x="9630410" y="1705610"/>
            <a:ext cx="368935" cy="368935"/>
          </a:xfrm>
          <a:prstGeom prst="rect">
            <a:avLst/>
          </a:prstGeom>
        </p:spPr>
      </p:pic>
      <p:pic>
        <p:nvPicPr>
          <p:cNvPr id="16" name="Image 12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1565910"/>
            <a:ext cx="317500" cy="4191000"/>
          </a:xfrm>
          <a:prstGeom prst="rect">
            <a:avLst/>
          </a:prstGeom>
        </p:spPr>
      </p:pic>
      <p:pic>
        <p:nvPicPr>
          <p:cNvPr id="17" name="Image 1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 rot="16200000">
            <a:off x="-235585" y="254635"/>
            <a:ext cx="944880" cy="47371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020000">
            <a:off x="5776595" y="958850"/>
            <a:ext cx="1306195" cy="130619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1460480" cy="68580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45" y="360045"/>
            <a:ext cx="1540510" cy="15405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6" name="Text 1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167640" y="6730560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8" name="Text 3"/>
          <p:cNvSpPr/>
          <p:nvPr/>
        </p:nvSpPr>
        <p:spPr>
          <a:xfrm>
            <a:off x="6335395" y="1228725"/>
            <a:ext cx="6109970" cy="14090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96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THANKS</a:t>
            </a:r>
            <a:endParaRPr lang="en-US" sz="1600" dirty="0"/>
          </a:p>
        </p:txBody>
      </p:sp>
      <p:pic>
        <p:nvPicPr>
          <p:cNvPr id="9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79250" y="5895975"/>
            <a:ext cx="765810" cy="765810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-708025" y="5157470"/>
            <a:ext cx="2636520" cy="1991360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1615" y="6415405"/>
            <a:ext cx="5937250" cy="298450"/>
          </a:xfrm>
          <a:prstGeom prst="rect">
            <a:avLst/>
          </a:prstGeom>
        </p:spPr>
      </p:pic>
      <p:sp>
        <p:nvSpPr>
          <p:cNvPr id="14" name="Text 4"/>
          <p:cNvSpPr/>
          <p:nvPr/>
        </p:nvSpPr>
        <p:spPr>
          <a:xfrm>
            <a:off x="6397625" y="2783205"/>
            <a:ext cx="5572760" cy="110299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66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谢谢您的观看</a:t>
            </a:r>
            <a:endParaRPr lang="en-US" sz="1600" dirty="0"/>
          </a:p>
        </p:txBody>
      </p:sp>
      <p:pic>
        <p:nvPicPr>
          <p:cNvPr id="15" name="Image 8" descr="https://test-kimi-img.moonshot.cn/pub/slides/slides_tmpl/image/25-08-06-16:17:03-d29guvsup1d2ae82ki3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06220" y="432435"/>
            <a:ext cx="3329940" cy="5659755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3-d29guvsup1d2ae82ki5g.jp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6875" y="570865"/>
            <a:ext cx="3040380" cy="53251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9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7395" y="4359910"/>
            <a:ext cx="2890520" cy="28905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75" y="5616575"/>
            <a:ext cx="6200775" cy="12509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415" y="5619115"/>
            <a:ext cx="6200775" cy="12509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求职竞争：材料与面试定成败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578144" y="2491105"/>
            <a:ext cx="5336089" cy="2133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高校扩招与经验门槛叠加，使大学生求职竞争加剧，呈现‘希望—竞争—等待—失望’循环。精准搜集信息、雕琢材料、系统演练面试是破局关键。本项目围绕‘信息-材料-面试-心理’四环节，构建可复制、可迭代的求职方法论，助力同学们以专业姿态决胜职场。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33400" y="190373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求职现状与挑战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4040000">
            <a:off x="304800" y="-60960"/>
            <a:ext cx="814070" cy="81407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8580" y="401320"/>
            <a:ext cx="588010" cy="5880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4-d29gv04up1d2ae82ki9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7950" y="1238250"/>
            <a:ext cx="4551680" cy="347408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5-d29gv0cup1d2ae82kib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6550" y="1463040"/>
            <a:ext cx="4612005" cy="353568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890635" y="323850"/>
            <a:ext cx="514985" cy="51498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7295515" y="5267325"/>
            <a:ext cx="253365" cy="25336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9020000">
            <a:off x="11404600" y="2540635"/>
            <a:ext cx="652145" cy="65214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 flipV="1" rot="11100000">
            <a:off x="9935210" y="810260"/>
            <a:ext cx="368935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1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380" y="1152525"/>
            <a:ext cx="8902700" cy="523176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88110" y="181737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掌握就业信息类型与渠道，求职信与简历结构，面试流程与题型，就业心理调适方法。通过系统学习，为求职做好充分知识储备。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1350010" y="147574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知识目标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388110" y="352933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能多渠道搜集并筛选岗位，定制高匹配材料，清晰表达岗位胜任力，运用策略缓解压力。通过实践锻炼，提升求职核心能力。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350010" y="318770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能力目标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388110" y="521081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培养主动出击意识，强化职业礼仪与抗挫力，建立长期职业规划观。从‘投简历’到‘经营职业’，实现思维升级。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350010" y="486918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素养目标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学习目标全景</a:t>
            </a:r>
            <a:endParaRPr lang="en-US" sz="1600" dirty="0"/>
          </a:p>
        </p:txBody>
      </p:sp>
      <p:pic>
        <p:nvPicPr>
          <p:cNvPr id="10" name="Image 1" descr="https://test-kimi-img.moonshot.cn/pub/slides/slides_tmpl/image/25-08-06-16:17:12-d29gv24up1d2ae82ki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4440" y="1138555"/>
            <a:ext cx="1017905" cy="5264150"/>
          </a:xfrm>
          <a:prstGeom prst="rect">
            <a:avLst/>
          </a:prstGeom>
        </p:spPr>
      </p:pic>
      <p:pic>
        <p:nvPicPr>
          <p:cNvPr id="11" name="Image 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140" y="2912110"/>
            <a:ext cx="5943600" cy="88900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140" y="4585335"/>
            <a:ext cx="5943600" cy="8890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454660" y="6495415"/>
            <a:ext cx="852805" cy="85280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情景导入：小孙的求职转折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1123" y="4251325"/>
            <a:ext cx="10673878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酒店管理专业小孙初期见岗就投，简历千篇一律，面试通知寥寥。参加校就业指导后，他锁定校园招聘频道三家目标企业，按岗位微调能力描述，用STAR量化成果，两周内获七次面试并最终入职。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566440" y="3755390"/>
            <a:ext cx="6018632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小孙的求职经历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海投无效到精准命中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tretch>
            <a:fillRect/>
          </a:stretch>
        </p:blipFill>
        <p:spPr>
          <a:xfrm>
            <a:off x="11275060" y="5125085"/>
            <a:ext cx="514985" cy="514985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 rot="11100000">
            <a:off x="10544810" y="6162040"/>
            <a:ext cx="368935" cy="368935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005" y="614680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716915" y="5798185"/>
            <a:ext cx="253365" cy="25336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10-d29gv1kup1d2ae82kig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092835"/>
            <a:ext cx="12192000" cy="20142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就业信息的搜集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4CC0"/>
      </a:accent1>
      <a:accent2>
        <a:srgbClr val="00B0F0"/>
      </a:accent2>
      <a:accent3>
        <a:srgbClr val="1D3EB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43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项目8 决胜求职——材料雕琢与面试突破</dc:title>
  <dc:subject>项目8 决胜求职——材料雕琢与面试突破</dc:subject>
  <dc:creator>Kimi</dc:creator>
  <cp:lastModifiedBy>Kimi</cp:lastModifiedBy>
  <cp:revision>1</cp:revision>
  <dcterms:created xsi:type="dcterms:W3CDTF">2025-09-05T02:47:22Z</dcterms:created>
  <dcterms:modified xsi:type="dcterms:W3CDTF">2025-09-05T02:47:22Z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{"Label":"项目8 决胜求职——材料雕琢与面试突破","ContentProducer":"001191110108MACG2KBH8F10000","ProduceID":"d2t4jp5e09n5opno0ni0","ReservedCode1":"","ContentPropagator":"001191110108MACG2KBH8F20000","PropagateID":"d2t4jp5e09n5opno0ni0","ReservedCode2":""}</vt:lpwstr>
  </property>
</Properties>
</file>